
<file path=[Content_Types].xml><?xml version="1.0" encoding="utf-8"?>
<Types xmlns="http://schemas.openxmlformats.org/package/2006/content-types">
  <Default Extension="docx" ContentType="application/vnd.openxmlformats-officedocument.wordprocessingml.documen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57" r:id="rId3"/>
    <p:sldId id="258" r:id="rId4"/>
    <p:sldId id="259" r:id="rId5"/>
    <p:sldId id="260" r:id="rId6"/>
    <p:sldId id="289" r:id="rId7"/>
    <p:sldId id="283" r:id="rId8"/>
    <p:sldId id="284" r:id="rId9"/>
    <p:sldId id="275" r:id="rId10"/>
    <p:sldId id="277" r:id="rId11"/>
    <p:sldId id="279" r:id="rId12"/>
    <p:sldId id="280" r:id="rId13"/>
    <p:sldId id="282" r:id="rId14"/>
    <p:sldId id="285" r:id="rId15"/>
    <p:sldId id="286" r:id="rId16"/>
    <p:sldId id="287" r:id="rId17"/>
    <p:sldId id="288" r:id="rId18"/>
    <p:sldId id="262" r:id="rId19"/>
    <p:sldId id="263" r:id="rId20"/>
    <p:sldId id="264" r:id="rId21"/>
    <p:sldId id="266" r:id="rId22"/>
    <p:sldId id="272"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Ref idx="minor">
          <a:srgbClr val="FFFFFF"/>
        </a:fontRef>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Ref idx="minor">
          <a:srgbClr val="FFFFFF"/>
        </a:fontRef>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162" autoAdjust="0"/>
  </p:normalViewPr>
  <p:slideViewPr>
    <p:cSldViewPr snapToGrid="0">
      <p:cViewPr varScale="1">
        <p:scale>
          <a:sx n="27" d="100"/>
          <a:sy n="27" d="100"/>
        </p:scale>
        <p:origin x="1152" y="48"/>
      </p:cViewPr>
      <p:guideLst/>
    </p:cSldViewPr>
  </p:slideViewPr>
  <p:notesTextViewPr>
    <p:cViewPr>
      <p:scale>
        <a:sx n="1" d="1"/>
        <a:sy n="1" d="1"/>
      </p:scale>
      <p:origin x="0" y="0"/>
    </p:cViewPr>
  </p:notesTextViewPr>
  <p:sorterViewPr>
    <p:cViewPr>
      <p:scale>
        <a:sx n="21" d="50"/>
        <a:sy n="21" d="50"/>
      </p:scale>
      <p:origin x="0" y="-20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 userId="361f7567-246a-486f-8abd-e4054395b077" providerId="ADAL" clId="{54003C27-DD0E-4E6B-962D-081DCF0F3C34}"/>
    <pc:docChg chg="addSld modSld">
      <pc:chgData name="Dave" userId="361f7567-246a-486f-8abd-e4054395b077" providerId="ADAL" clId="{54003C27-DD0E-4E6B-962D-081DCF0F3C34}" dt="2023-11-16T14:02:36.102" v="37" actId="6549"/>
      <pc:docMkLst>
        <pc:docMk/>
      </pc:docMkLst>
      <pc:sldChg chg="modSp">
        <pc:chgData name="Dave" userId="361f7567-246a-486f-8abd-e4054395b077" providerId="ADAL" clId="{54003C27-DD0E-4E6B-962D-081DCF0F3C34}" dt="2023-11-16T14:02:36.102" v="37" actId="6549"/>
        <pc:sldMkLst>
          <pc:docMk/>
          <pc:sldMk cId="0" sldId="260"/>
        </pc:sldMkLst>
        <pc:spChg chg="mod">
          <ac:chgData name="Dave" userId="361f7567-246a-486f-8abd-e4054395b077" providerId="ADAL" clId="{54003C27-DD0E-4E6B-962D-081DCF0F3C34}" dt="2023-11-16T14:02:36.102" v="37" actId="6549"/>
          <ac:spMkLst>
            <pc:docMk/>
            <pc:sldMk cId="0" sldId="260"/>
            <ac:spMk id="208" creationId="{00000000-0000-0000-0000-000000000000}"/>
          </ac:spMkLst>
        </pc:spChg>
      </pc:sldChg>
      <pc:sldChg chg="modSp new mod">
        <pc:chgData name="Dave" userId="361f7567-246a-486f-8abd-e4054395b077" providerId="ADAL" clId="{54003C27-DD0E-4E6B-962D-081DCF0F3C34}" dt="2023-11-16T13:51:08.085" v="18" actId="20577"/>
        <pc:sldMkLst>
          <pc:docMk/>
          <pc:sldMk cId="3301192697" sldId="289"/>
        </pc:sldMkLst>
        <pc:spChg chg="mod">
          <ac:chgData name="Dave" userId="361f7567-246a-486f-8abd-e4054395b077" providerId="ADAL" clId="{54003C27-DD0E-4E6B-962D-081DCF0F3C34}" dt="2023-11-16T13:51:08.085" v="18" actId="20577"/>
          <ac:spMkLst>
            <pc:docMk/>
            <pc:sldMk cId="3301192697" sldId="289"/>
            <ac:spMk id="2" creationId="{D5FA6FCA-AF31-D2B1-2FCB-47C87F29A94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1" name="Shape 171"/>
          <p:cNvSpPr>
            <a:spLocks noGrp="1" noRot="1" noChangeAspect="1"/>
          </p:cNvSpPr>
          <p:nvPr>
            <p:ph type="sldImg"/>
          </p:nvPr>
        </p:nvSpPr>
        <p:spPr>
          <a:xfrm>
            <a:off x="1143000" y="685800"/>
            <a:ext cx="4572000" cy="3429000"/>
          </a:xfrm>
          <a:prstGeom prst="rect">
            <a:avLst/>
          </a:prstGeom>
        </p:spPr>
        <p:txBody>
          <a:bodyPr/>
          <a:lstStyle/>
          <a:p>
            <a:endParaRPr/>
          </a:p>
        </p:txBody>
      </p:sp>
      <p:sp>
        <p:nvSpPr>
          <p:cNvPr id="172" name="Shape 17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noRot="1" noChangeAspect="1"/>
          </p:cNvSpPr>
          <p:nvPr>
            <p:ph type="sldImg"/>
          </p:nvPr>
        </p:nvSpPr>
        <p:spPr>
          <a:xfrm>
            <a:off x="381000" y="685800"/>
            <a:ext cx="6096000" cy="3429000"/>
          </a:xfrm>
          <a:prstGeom prst="rect">
            <a:avLst/>
          </a:prstGeom>
        </p:spPr>
        <p:txBody>
          <a:bodyPr/>
          <a:lstStyle/>
          <a:p>
            <a:endParaRPr/>
          </a:p>
        </p:txBody>
      </p:sp>
      <p:sp>
        <p:nvSpPr>
          <p:cNvPr id="181" name="Shape 181"/>
          <p:cNvSpPr>
            <a:spLocks noGrp="1"/>
          </p:cNvSpPr>
          <p:nvPr>
            <p:ph type="body" sz="quarter" idx="1"/>
          </p:nvPr>
        </p:nvSpPr>
        <p:spPr>
          <a:prstGeom prst="rect">
            <a:avLst/>
          </a:prstGeom>
        </p:spPr>
        <p:txBody>
          <a:bodyPr/>
          <a:lstStyle/>
          <a:p>
            <a:r>
              <a:rPr lang="en-US" dirty="0"/>
              <a:t>Welcome! We’re in the process of trying to develop new HABITS…which if the wind of God blows on them, could lead to a DMM which could lead to a CPM. </a:t>
            </a:r>
          </a:p>
          <a:p>
            <a:r>
              <a:rPr lang="en-US" dirty="0"/>
              <a:t>Anyone have an exciting story from this past week about what’s been happening to you as you’ve been taking this class? Or, as you’ve been adding to your prayer life (</a:t>
            </a:r>
            <a:r>
              <a:rPr lang="en-US" dirty="0" err="1"/>
              <a:t>esp</a:t>
            </a:r>
            <a:r>
              <a:rPr lang="en-US" dirty="0"/>
              <a:t> God’s heart and asking for PoP?) How about from the field work?</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r>
              <a:t>Challenges me to do something with what I am learning, to obey</a:t>
            </a:r>
          </a:p>
          <a:p>
            <a:r>
              <a:t>You can use this with anyone, no matter where they are on their journey</a:t>
            </a:r>
          </a:p>
          <a:p>
            <a:r>
              <a:t>Takes the pressure off the leader</a:t>
            </a:r>
          </a:p>
          <a:p>
            <a:r>
              <a:t>Let’s God speak (instead of me)</a:t>
            </a:r>
          </a:p>
          <a:p>
            <a:r>
              <a:t>Easier entry point</a:t>
            </a:r>
          </a:p>
          <a:p>
            <a:r>
              <a:t>People learn more from discovery</a:t>
            </a:r>
          </a:p>
          <a:p>
            <a:r>
              <a:t>God speaks to different people in different ways</a:t>
            </a:r>
          </a:p>
          <a:p>
            <a:r>
              <a:t>Jesus is a better teacher than us!</a:t>
            </a:r>
          </a:p>
          <a:p>
            <a:r>
              <a:t>Totally reproducible</a:t>
            </a:r>
          </a:p>
          <a:p>
            <a:r>
              <a:t>Everyone can share what they are learning in their networks</a:t>
            </a:r>
          </a:p>
          <a:p>
            <a:r>
              <a:t>You can use this with everyone, levels the playing field</a:t>
            </a:r>
          </a:p>
        </p:txBody>
      </p:sp>
    </p:spTree>
    <p:extLst>
      <p:ext uri="{BB962C8B-B14F-4D97-AF65-F5344CB8AC3E}">
        <p14:creationId xmlns:p14="http://schemas.microsoft.com/office/powerpoint/2010/main" val="41515107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r>
              <a:rPr lang="en-US" dirty="0"/>
              <a:t>Principle: Further people are conceptually from the cross, the longer story set they normally will need</a:t>
            </a:r>
            <a:endParaRPr dirty="0"/>
          </a:p>
        </p:txBody>
      </p:sp>
    </p:spTree>
    <p:extLst>
      <p:ext uri="{BB962C8B-B14F-4D97-AF65-F5344CB8AC3E}">
        <p14:creationId xmlns:p14="http://schemas.microsoft.com/office/powerpoint/2010/main" val="3181928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616163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801554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289217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451283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½ hour. Must do ALL questions. Everyone must make an “I will…” and give a name of a person they will tell </a:t>
            </a:r>
          </a:p>
        </p:txBody>
      </p:sp>
    </p:spTree>
    <p:extLst>
      <p:ext uri="{BB962C8B-B14F-4D97-AF65-F5344CB8AC3E}">
        <p14:creationId xmlns:p14="http://schemas.microsoft.com/office/powerpoint/2010/main" val="1124698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a:spLocks noGrp="1" noRot="1" noChangeAspect="1"/>
          </p:cNvSpPr>
          <p:nvPr>
            <p:ph type="sldImg"/>
          </p:nvPr>
        </p:nvSpPr>
        <p:spPr>
          <a:prstGeom prst="rect">
            <a:avLst/>
          </a:prstGeom>
        </p:spPr>
        <p:txBody>
          <a:bodyPr/>
          <a:lstStyle/>
          <a:p>
            <a:endParaRPr/>
          </a:p>
        </p:txBody>
      </p:sp>
      <p:sp>
        <p:nvSpPr>
          <p:cNvPr id="234" name="Shape 234"/>
          <p:cNvSpPr>
            <a:spLocks noGrp="1"/>
          </p:cNvSpPr>
          <p:nvPr>
            <p:ph type="body" sz="quarter" idx="1"/>
          </p:nvPr>
        </p:nvSpPr>
        <p:spPr>
          <a:prstGeom prst="rect">
            <a:avLst/>
          </a:prstGeom>
        </p:spPr>
        <p:txBody>
          <a:bodyPr/>
          <a:lstStyle/>
          <a:p>
            <a:r>
              <a:t>1:00 (9:30) DAVID - </a:t>
            </a:r>
          </a:p>
          <a:p>
            <a:r>
              <a:t>Challenges me to do something with what I am learning, to obey</a:t>
            </a:r>
          </a:p>
          <a:p>
            <a:r>
              <a:t>You can use this with anyone, no matter where they are on their journey</a:t>
            </a:r>
          </a:p>
          <a:p>
            <a:r>
              <a:t>Takes the pressure off the leader</a:t>
            </a:r>
          </a:p>
          <a:p>
            <a:r>
              <a:t>Let’s God speak (instead of me)</a:t>
            </a:r>
          </a:p>
          <a:p>
            <a:r>
              <a:t>Easier entry point</a:t>
            </a:r>
          </a:p>
          <a:p>
            <a:r>
              <a:t>People learn more from discovery</a:t>
            </a:r>
          </a:p>
          <a:p>
            <a:r>
              <a:t>God speaks to different people in different ways</a:t>
            </a:r>
          </a:p>
          <a:p>
            <a:r>
              <a:t>Jesus is a better teacher than us!</a:t>
            </a:r>
          </a:p>
          <a:p>
            <a:r>
              <a:t>Totally reproducible</a:t>
            </a:r>
          </a:p>
          <a:p>
            <a:r>
              <a:t>Everyone can share what they are learning in their networks</a:t>
            </a:r>
          </a:p>
          <a:p>
            <a:r>
              <a:t>You can use this with everyone, levels the playing field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r>
              <a:t>Challenges me to do something with what I am learning, to obey</a:t>
            </a:r>
          </a:p>
          <a:p>
            <a:r>
              <a:t>You can use this with anyone, no matter where they are on their journey</a:t>
            </a:r>
          </a:p>
          <a:p>
            <a:r>
              <a:t>Takes the pressure off the leader</a:t>
            </a:r>
          </a:p>
          <a:p>
            <a:r>
              <a:t>Let’s God speak (instead of me)</a:t>
            </a:r>
          </a:p>
          <a:p>
            <a:r>
              <a:t>Easier entry point</a:t>
            </a:r>
          </a:p>
          <a:p>
            <a:r>
              <a:t>People learn more from discovery</a:t>
            </a:r>
          </a:p>
          <a:p>
            <a:r>
              <a:t>God speaks to different people in different ways</a:t>
            </a:r>
          </a:p>
          <a:p>
            <a:r>
              <a:t>Jesus is a better teacher than us!</a:t>
            </a:r>
          </a:p>
          <a:p>
            <a:r>
              <a:t>Totally reproducible</a:t>
            </a:r>
          </a:p>
          <a:p>
            <a:r>
              <a:t>Everyone can share what they are learning in their networks</a:t>
            </a:r>
          </a:p>
          <a:p>
            <a:r>
              <a:t>You can use this with everyone, levels the playing field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381000" y="685800"/>
            <a:ext cx="6096000" cy="3429000"/>
          </a:xfrm>
          <a:prstGeom prst="rect">
            <a:avLst/>
          </a:prstGeom>
        </p:spPr>
        <p:txBody>
          <a:bodyPr/>
          <a:lstStyle/>
          <a:p>
            <a:endParaRPr/>
          </a:p>
        </p:txBody>
      </p:sp>
      <p:sp>
        <p:nvSpPr>
          <p:cNvPr id="309" name="Shape 309"/>
          <p:cNvSpPr>
            <a:spLocks noGrp="1"/>
          </p:cNvSpPr>
          <p:nvPr>
            <p:ph type="body" sz="quarter" idx="1"/>
          </p:nvPr>
        </p:nvSpPr>
        <p:spPr>
          <a:prstGeom prst="rect">
            <a:avLst/>
          </a:prstGeom>
        </p:spPr>
        <p:txBody>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xfrm>
            <a:off x="381000" y="685800"/>
            <a:ext cx="6096000" cy="3429000"/>
          </a:xfrm>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r>
              <a:rPr lang="en-US" dirty="0"/>
              <a:t>Small Groups - This needs 15 minutes!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Did anyone find a PoP last week?</a:t>
            </a:r>
          </a:p>
          <a:p>
            <a:r>
              <a:rPr lang="en-US" dirty="0"/>
              <a:t>Did anyone start a Discovery Group yet?</a:t>
            </a:r>
          </a:p>
          <a:p>
            <a:r>
              <a:rPr lang="en-US" dirty="0"/>
              <a:t>What’s connection of the John 6 passage and the PoP concept we discussed last week?</a:t>
            </a:r>
          </a:p>
        </p:txBody>
      </p:sp>
    </p:spTree>
    <p:extLst>
      <p:ext uri="{BB962C8B-B14F-4D97-AF65-F5344CB8AC3E}">
        <p14:creationId xmlns:p14="http://schemas.microsoft.com/office/powerpoint/2010/main" val="762183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noRot="1" noChangeAspect="1"/>
          </p:cNvSpPr>
          <p:nvPr>
            <p:ph type="sldImg"/>
          </p:nvPr>
        </p:nvSpPr>
        <p:spPr>
          <a:xfrm>
            <a:off x="381000" y="685800"/>
            <a:ext cx="6096000" cy="3429000"/>
          </a:xfrm>
          <a:prstGeom prst="rect">
            <a:avLst/>
          </a:prstGeom>
        </p:spPr>
        <p:txBody>
          <a:bodyPr/>
          <a:lstStyle/>
          <a:p>
            <a:endParaRPr/>
          </a:p>
        </p:txBody>
      </p:sp>
      <p:sp>
        <p:nvSpPr>
          <p:cNvPr id="205" name="Shape 205"/>
          <p:cNvSpPr>
            <a:spLocks noGrp="1"/>
          </p:cNvSpPr>
          <p:nvPr>
            <p:ph type="body" sz="quarter" idx="1"/>
          </p:nvPr>
        </p:nvSpPr>
        <p:spPr>
          <a:prstGeom prst="rect">
            <a:avLst/>
          </a:prstGeom>
        </p:spPr>
        <p:txBody>
          <a:bodyPr/>
          <a:lstStyle/>
          <a:p>
            <a:r>
              <a:rPr lang="en-US" dirty="0"/>
              <a:t>Remember: If you’re not feeling this is RADICAL and finding it’s uprooting many things in your life, you may not be getting it. It will take practice and patience. DW says “DMM is not a fast way to start churches, it’s a slow way! So go slow to go fast, but expect miracle accelerations!” Why??</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Quickly just read these. Ask someone on the call to read. Short Q&amp;A just to be sure everyone understands how to do it.</a:t>
            </a:r>
          </a:p>
        </p:txBody>
      </p:sp>
    </p:spTree>
    <p:extLst>
      <p:ext uri="{BB962C8B-B14F-4D97-AF65-F5344CB8AC3E}">
        <p14:creationId xmlns:p14="http://schemas.microsoft.com/office/powerpoint/2010/main" val="939862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p:cNvSpPr>
            <a:spLocks noGrp="1"/>
          </p:cNvSpPr>
          <p:nvPr>
            <p:ph type="body" sz="quarter" idx="1"/>
          </p:nvPr>
        </p:nvSpPr>
        <p:spPr>
          <a:prstGeom prst="rect">
            <a:avLst/>
          </a:prstGeom>
        </p:spPr>
        <p:txBody>
          <a:bodyPr/>
          <a:lstStyle/>
          <a:p>
            <a:r>
              <a:rPr lang="en-US" dirty="0"/>
              <a:t>Call on people by name to read the Tip on slides 13-14, then ask the same person to answer the Why? </a:t>
            </a:r>
            <a:endParaRPr dirty="0"/>
          </a:p>
        </p:txBody>
      </p:sp>
    </p:spTree>
    <p:extLst>
      <p:ext uri="{BB962C8B-B14F-4D97-AF65-F5344CB8AC3E}">
        <p14:creationId xmlns:p14="http://schemas.microsoft.com/office/powerpoint/2010/main" val="208606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hape 274"/>
          <p:cNvSpPr>
            <a:spLocks noGrp="1" noRot="1" noChangeAspect="1"/>
          </p:cNvSpPr>
          <p:nvPr>
            <p:ph type="sldImg"/>
          </p:nvPr>
        </p:nvSpPr>
        <p:spPr>
          <a:xfrm>
            <a:off x="381000" y="685800"/>
            <a:ext cx="6096000" cy="3429000"/>
          </a:xfrm>
          <a:prstGeom prst="rect">
            <a:avLst/>
          </a:prstGeom>
        </p:spPr>
        <p:txBody>
          <a:bodyPr/>
          <a:lstStyle/>
          <a:p>
            <a:endParaRPr/>
          </a:p>
        </p:txBody>
      </p:sp>
      <p:sp>
        <p:nvSpPr>
          <p:cNvPr id="275" name="Shape 27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225577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r>
              <a:rPr lang="en-US" dirty="0"/>
              <a:t>All story-lists are man-made. There is no perfect story list for any group of people/population segment. It is the Word of God that has the power! Heb 4:12</a:t>
            </a:r>
            <a:endParaRPr dirty="0"/>
          </a:p>
        </p:txBody>
      </p:sp>
    </p:spTree>
    <p:extLst>
      <p:ext uri="{BB962C8B-B14F-4D97-AF65-F5344CB8AC3E}">
        <p14:creationId xmlns:p14="http://schemas.microsoft.com/office/powerpoint/2010/main" val="2647786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noRot="1" noChangeAspect="1"/>
          </p:cNvSpPr>
          <p:nvPr>
            <p:ph type="sldImg"/>
          </p:nvPr>
        </p:nvSpPr>
        <p:spPr>
          <a:xfrm>
            <a:off x="381000" y="685800"/>
            <a:ext cx="6096000" cy="3429000"/>
          </a:xfrm>
          <a:prstGeom prst="rect">
            <a:avLst/>
          </a:prstGeom>
        </p:spPr>
        <p:txBody>
          <a:bodyPr/>
          <a:lstStyle/>
          <a:p>
            <a:endParaRPr/>
          </a:p>
        </p:txBody>
      </p:sp>
      <p:sp>
        <p:nvSpPr>
          <p:cNvPr id="243" name="Shape 24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916583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2"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solidFill>
                  <a:srgbClr val="FFFFFF"/>
                </a:solidFill>
              </a:defRPr>
            </a:lvl1pPr>
            <a:lvl2pPr marL="0" indent="228600" algn="ctr">
              <a:spcBef>
                <a:spcPts val="0"/>
              </a:spcBef>
              <a:buClrTx/>
              <a:buSzTx/>
              <a:buNone/>
              <a:defRPr sz="5400">
                <a:solidFill>
                  <a:srgbClr val="FFFFFF"/>
                </a:solidFill>
              </a:defRPr>
            </a:lvl2pPr>
            <a:lvl3pPr marL="0" indent="457200" algn="ctr">
              <a:spcBef>
                <a:spcPts val="0"/>
              </a:spcBef>
              <a:buClrTx/>
              <a:buSzTx/>
              <a:buNone/>
              <a:defRPr sz="5400">
                <a:solidFill>
                  <a:srgbClr val="FFFFFF"/>
                </a:solidFill>
              </a:defRPr>
            </a:lvl3pPr>
            <a:lvl4pPr marL="0" indent="685800" algn="ctr">
              <a:spcBef>
                <a:spcPts val="0"/>
              </a:spcBef>
              <a:buClrTx/>
              <a:buSzTx/>
              <a:buNone/>
              <a:defRPr sz="5400">
                <a:solidFill>
                  <a:srgbClr val="FFFFFF"/>
                </a:solidFill>
              </a:defRPr>
            </a:lvl4pPr>
            <a:lvl5pPr marL="0" indent="914400" algn="ctr">
              <a:spcBef>
                <a:spcPts val="0"/>
              </a:spcBef>
              <a:buClrTx/>
              <a:buSzTx/>
              <a:buNone/>
              <a:defRPr sz="5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2387600" y="8953500"/>
            <a:ext cx="19621500" cy="623094"/>
          </a:xfrm>
          <a:prstGeom prst="rect">
            <a:avLst/>
          </a:prstGeom>
        </p:spPr>
        <p:txBody>
          <a:bodyPr anchor="t">
            <a:spAutoFit/>
          </a:bodyPr>
          <a:lstStyle>
            <a:lvl1pPr marL="0" indent="0" algn="ctr">
              <a:spcBef>
                <a:spcPts val="0"/>
              </a:spcBef>
              <a:buClrTx/>
              <a:buSzTx/>
              <a:buNone/>
              <a:defRPr sz="3200" i="1">
                <a:solidFill>
                  <a:srgbClr val="FFFFFF"/>
                </a:solidFill>
                <a:latin typeface="Futura"/>
                <a:ea typeface="Futura"/>
                <a:cs typeface="Futura"/>
                <a:sym typeface="Futura"/>
              </a:defRPr>
            </a:lvl1pPr>
          </a:lstStyle>
          <a:p>
            <a:r>
              <a:t>–Johnny Appleseed</a:t>
            </a:r>
          </a:p>
        </p:txBody>
      </p:sp>
      <p:sp>
        <p:nvSpPr>
          <p:cNvPr id="94" name="“Type a quote here.”"/>
          <p:cNvSpPr txBox="1">
            <a:spLocks noGrp="1"/>
          </p:cNvSpPr>
          <p:nvPr>
            <p:ph type="body" sz="quarter" idx="22"/>
          </p:nvPr>
        </p:nvSpPr>
        <p:spPr>
          <a:xfrm>
            <a:off x="2387600" y="6076950"/>
            <a:ext cx="19621500" cy="825500"/>
          </a:xfrm>
          <a:prstGeom prst="rect">
            <a:avLst/>
          </a:prstGeom>
        </p:spPr>
        <p:txBody>
          <a:bodyPr>
            <a:spAutoFit/>
          </a:bodyPr>
          <a:lstStyle>
            <a:lvl1pPr marL="0" indent="0" algn="ctr">
              <a:spcBef>
                <a:spcPts val="0"/>
              </a:spcBef>
              <a:buClrTx/>
              <a:buSzTx/>
              <a:buNone/>
              <a:defRPr sz="4800">
                <a:solidFill>
                  <a:srgbClr val="FFFFFF"/>
                </a:solidFill>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0" y="-1291579"/>
            <a:ext cx="29260800" cy="195072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bg>
      <p:bgPr>
        <a:solidFill>
          <a:srgbClr val="FFFFFF"/>
        </a:solidFill>
        <a:effectLst/>
      </p:bgPr>
    </p:bg>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p>
            <a:r>
              <a:t>Title Text</a:t>
            </a:r>
          </a:p>
        </p:txBody>
      </p:sp>
      <p:sp>
        <p:nvSpPr>
          <p:cNvPr id="118"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25" name="Title Text"/>
          <p:cNvSpPr txBox="1">
            <a:spLocks noGrp="1"/>
          </p:cNvSpPr>
          <p:nvPr>
            <p:ph type="title"/>
          </p:nvPr>
        </p:nvSpPr>
        <p:spPr>
          <a:prstGeom prst="rect">
            <a:avLst/>
          </a:prstGeom>
        </p:spPr>
        <p:txBody>
          <a:bodyPr/>
          <a:lstStyle/>
          <a:p>
            <a:r>
              <a:t>Title Text</a:t>
            </a:r>
          </a:p>
        </p:txBody>
      </p:sp>
      <p:sp>
        <p:nvSpPr>
          <p:cNvPr id="126" name="Body Level One…"/>
          <p:cNvSpPr txBox="1">
            <a:spLocks noGrp="1"/>
          </p:cNvSpPr>
          <p:nvPr>
            <p:ph type="body" idx="1"/>
          </p:nvPr>
        </p:nvSpPr>
        <p:spPr>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34" name="Slide Title"/>
          <p:cNvSpPr txBox="1">
            <a:spLocks noGrp="1"/>
          </p:cNvSpPr>
          <p:nvPr>
            <p:ph type="title" hasCustomPrompt="1"/>
          </p:nvPr>
        </p:nvSpPr>
        <p:spPr>
          <a:xfrm>
            <a:off x="4030265" y="619125"/>
            <a:ext cx="16323470" cy="1428750"/>
          </a:xfrm>
          <a:prstGeom prst="rect">
            <a:avLst/>
          </a:prstGeom>
        </p:spPr>
        <p:txBody>
          <a:bodyPr lIns="71437" tIns="71437" rIns="71437" bIns="71437" anchor="t"/>
          <a:lstStyle>
            <a:lvl1pPr algn="l" defTabSz="2438339">
              <a:lnSpc>
                <a:spcPct val="80000"/>
              </a:lnSpc>
              <a:defRPr sz="8400" b="1" spc="-168">
                <a:latin typeface="+mn-lt"/>
                <a:ea typeface="+mn-ea"/>
                <a:cs typeface="+mn-cs"/>
                <a:sym typeface="Helvetica Neue"/>
              </a:defRPr>
            </a:lvl1pPr>
          </a:lstStyle>
          <a:p>
            <a:r>
              <a:t>Slide Title</a:t>
            </a:r>
          </a:p>
        </p:txBody>
      </p:sp>
      <p:sp>
        <p:nvSpPr>
          <p:cNvPr id="135" name="Slide Subtitle"/>
          <p:cNvSpPr txBox="1">
            <a:spLocks noGrp="1"/>
          </p:cNvSpPr>
          <p:nvPr>
            <p:ph type="body" sz="quarter" idx="21" hasCustomPrompt="1"/>
          </p:nvPr>
        </p:nvSpPr>
        <p:spPr>
          <a:xfrm>
            <a:off x="4030265" y="1987000"/>
            <a:ext cx="16323471" cy="944721"/>
          </a:xfrm>
          <a:prstGeom prst="rect">
            <a:avLst/>
          </a:prstGeom>
        </p:spPr>
        <p:txBody>
          <a:bodyPr lIns="71437" tIns="71437" rIns="71437" bIns="71437" anchor="t"/>
          <a:lstStyle>
            <a:lvl1pPr marL="0" indent="0">
              <a:spcBef>
                <a:spcPts val="0"/>
              </a:spcBef>
              <a:buClrTx/>
              <a:buSzTx/>
              <a:buNone/>
              <a:defRPr sz="5200" b="1">
                <a:solidFill>
                  <a:srgbClr val="FFFFFF"/>
                </a:solidFill>
                <a:latin typeface="+mn-lt"/>
                <a:ea typeface="+mn-ea"/>
                <a:cs typeface="+mn-cs"/>
                <a:sym typeface="Helvetica Neue"/>
              </a:defRPr>
            </a:lvl1pPr>
          </a:lstStyle>
          <a:p>
            <a:r>
              <a:t>Slide Subtitle</a:t>
            </a:r>
          </a:p>
        </p:txBody>
      </p:sp>
      <p:sp>
        <p:nvSpPr>
          <p:cNvPr id="136" name="Body Level One…"/>
          <p:cNvSpPr txBox="1">
            <a:spLocks noGrp="1"/>
          </p:cNvSpPr>
          <p:nvPr>
            <p:ph type="body" idx="1" hasCustomPrompt="1"/>
          </p:nvPr>
        </p:nvSpPr>
        <p:spPr>
          <a:xfrm>
            <a:off x="4030265" y="4158129"/>
            <a:ext cx="16323470" cy="8572501"/>
          </a:xfrm>
          <a:prstGeom prst="rect">
            <a:avLst/>
          </a:prstGeom>
        </p:spPr>
        <p:txBody>
          <a:bodyPr lIns="71437" tIns="71437" rIns="71437" bIns="71437" anchor="t"/>
          <a:lstStyle>
            <a:lvl1pPr marL="533400" indent="-533400" defTabSz="2438339">
              <a:lnSpc>
                <a:spcPct val="90000"/>
              </a:lnSpc>
              <a:spcBef>
                <a:spcPts val="4500"/>
              </a:spcBef>
              <a:buClrTx/>
              <a:buSzPct val="123000"/>
              <a:defRPr sz="4200"/>
            </a:lvl1pPr>
            <a:lvl2pPr marL="914400" indent="-533400" defTabSz="2438339">
              <a:lnSpc>
                <a:spcPct val="90000"/>
              </a:lnSpc>
              <a:spcBef>
                <a:spcPts val="4500"/>
              </a:spcBef>
              <a:buClrTx/>
              <a:buSzPct val="123000"/>
              <a:defRPr sz="4200"/>
            </a:lvl2pPr>
            <a:lvl3pPr marL="1295400" indent="-533400" defTabSz="2438339">
              <a:lnSpc>
                <a:spcPct val="90000"/>
              </a:lnSpc>
              <a:spcBef>
                <a:spcPts val="4500"/>
              </a:spcBef>
              <a:buClrTx/>
              <a:buSzPct val="123000"/>
              <a:defRPr sz="4200"/>
            </a:lvl3pPr>
            <a:lvl4pPr marL="1676400" indent="-533400" defTabSz="2438339">
              <a:lnSpc>
                <a:spcPct val="90000"/>
              </a:lnSpc>
              <a:spcBef>
                <a:spcPts val="4500"/>
              </a:spcBef>
              <a:buClrTx/>
              <a:buSzPct val="123000"/>
              <a:defRPr sz="4200"/>
            </a:lvl4pPr>
            <a:lvl5pPr marL="2057400" indent="-533400" defTabSz="2438339">
              <a:lnSpc>
                <a:spcPct val="90000"/>
              </a:lnSpc>
              <a:spcBef>
                <a:spcPts val="4500"/>
              </a:spcBef>
              <a:buClrTx/>
              <a:buSzPct val="123000"/>
              <a:defRPr sz="4200"/>
            </a:lvl5pPr>
          </a:lstStyle>
          <a:p>
            <a:r>
              <a:t>Slide bullet text</a:t>
            </a:r>
          </a:p>
          <a:p>
            <a:pPr lvl="1"/>
            <a:endParaRPr/>
          </a:p>
          <a:p>
            <a:pPr lvl="2"/>
            <a:endParaRPr/>
          </a:p>
          <a:p>
            <a:pPr lvl="3"/>
            <a:endParaRPr/>
          </a:p>
          <a:p>
            <a:pPr lvl="4"/>
            <a:endParaRPr/>
          </a:p>
        </p:txBody>
      </p:sp>
      <p:sp>
        <p:nvSpPr>
          <p:cNvPr id="137" name="Slide Number"/>
          <p:cNvSpPr txBox="1">
            <a:spLocks noGrp="1"/>
          </p:cNvSpPr>
          <p:nvPr>
            <p:ph type="sldNum" sz="quarter" idx="2"/>
          </p:nvPr>
        </p:nvSpPr>
        <p:spPr>
          <a:xfrm>
            <a:off x="11982348" y="12954297"/>
            <a:ext cx="409779" cy="415875"/>
          </a:xfrm>
          <a:prstGeom prst="rect">
            <a:avLst/>
          </a:prstGeom>
        </p:spPr>
        <p:txBody>
          <a:bodyPr lIns="71437" tIns="71437" rIns="71437" bIns="71437" anchor="b"/>
          <a:lstStyle>
            <a:lvl1pPr defTabSz="821531">
              <a:defRPr sz="1800">
                <a:latin typeface="+mn-lt"/>
                <a:ea typeface="+mn-ea"/>
                <a:cs typeface="+mn-cs"/>
                <a:sym typeface="Helvetica Neue"/>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44" name="Agenda Title"/>
          <p:cNvSpPr txBox="1">
            <a:spLocks noGrp="1"/>
          </p:cNvSpPr>
          <p:nvPr>
            <p:ph type="title" hasCustomPrompt="1"/>
          </p:nvPr>
        </p:nvSpPr>
        <p:spPr>
          <a:xfrm>
            <a:off x="4030265" y="625078"/>
            <a:ext cx="16323470" cy="1428751"/>
          </a:xfrm>
          <a:prstGeom prst="rect">
            <a:avLst/>
          </a:prstGeom>
        </p:spPr>
        <p:txBody>
          <a:bodyPr lIns="71437" tIns="71437" rIns="71437" bIns="71437" anchor="t"/>
          <a:lstStyle>
            <a:lvl1pPr algn="l" defTabSz="2438339">
              <a:lnSpc>
                <a:spcPct val="80000"/>
              </a:lnSpc>
              <a:defRPr sz="8400" b="1" spc="-168">
                <a:latin typeface="+mn-lt"/>
                <a:ea typeface="+mn-ea"/>
                <a:cs typeface="+mn-cs"/>
                <a:sym typeface="Helvetica Neue"/>
              </a:defRPr>
            </a:lvl1pPr>
          </a:lstStyle>
          <a:p>
            <a:r>
              <a:t>Agenda Title</a:t>
            </a:r>
          </a:p>
        </p:txBody>
      </p:sp>
      <p:sp>
        <p:nvSpPr>
          <p:cNvPr id="145" name="Agenda Subtitle"/>
          <p:cNvSpPr txBox="1">
            <a:spLocks noGrp="1"/>
          </p:cNvSpPr>
          <p:nvPr>
            <p:ph type="body" sz="quarter" idx="21" hasCustomPrompt="1"/>
          </p:nvPr>
        </p:nvSpPr>
        <p:spPr>
          <a:xfrm>
            <a:off x="4030265" y="1982390"/>
            <a:ext cx="16323471" cy="944722"/>
          </a:xfrm>
          <a:prstGeom prst="rect">
            <a:avLst/>
          </a:prstGeom>
        </p:spPr>
        <p:txBody>
          <a:bodyPr lIns="71437" tIns="71437" rIns="71437" bIns="71437" anchor="t"/>
          <a:lstStyle>
            <a:lvl1pPr marL="0" indent="0">
              <a:spcBef>
                <a:spcPts val="0"/>
              </a:spcBef>
              <a:buClrTx/>
              <a:buSzTx/>
              <a:buNone/>
              <a:defRPr sz="5200" b="1">
                <a:solidFill>
                  <a:srgbClr val="FFFFFF"/>
                </a:solidFill>
                <a:latin typeface="+mn-lt"/>
                <a:ea typeface="+mn-ea"/>
                <a:cs typeface="+mn-cs"/>
                <a:sym typeface="Helvetica Neue"/>
              </a:defRPr>
            </a:lvl1pPr>
          </a:lstStyle>
          <a:p>
            <a:r>
              <a:t>Agenda Subtitle</a:t>
            </a:r>
          </a:p>
        </p:txBody>
      </p:sp>
      <p:sp>
        <p:nvSpPr>
          <p:cNvPr id="146" name="Body Level One…"/>
          <p:cNvSpPr txBox="1">
            <a:spLocks noGrp="1"/>
          </p:cNvSpPr>
          <p:nvPr>
            <p:ph type="body" idx="1" hasCustomPrompt="1"/>
          </p:nvPr>
        </p:nvSpPr>
        <p:spPr>
          <a:xfrm>
            <a:off x="4030265" y="4161234"/>
            <a:ext cx="16323470" cy="8572501"/>
          </a:xfrm>
          <a:prstGeom prst="rect">
            <a:avLst/>
          </a:prstGeom>
        </p:spPr>
        <p:txBody>
          <a:bodyPr lIns="71437" tIns="71437" rIns="71437" bIns="71437" anchor="t"/>
          <a:lstStyle>
            <a:lvl1pPr marL="0" indent="0" defTabSz="2438339">
              <a:lnSpc>
                <a:spcPct val="90000"/>
              </a:lnSpc>
              <a:spcBef>
                <a:spcPts val="1800"/>
              </a:spcBef>
              <a:buClrTx/>
              <a:buSzTx/>
              <a:buNone/>
              <a:defRPr sz="5200" spc="-52">
                <a:solidFill>
                  <a:srgbClr val="FFFFFF"/>
                </a:solidFill>
                <a:latin typeface="+mn-lt"/>
                <a:ea typeface="+mn-ea"/>
                <a:cs typeface="+mn-cs"/>
                <a:sym typeface="Helvetica Neue"/>
              </a:defRPr>
            </a:lvl1pPr>
            <a:lvl2pPr marL="0" indent="0" defTabSz="2438339">
              <a:lnSpc>
                <a:spcPct val="90000"/>
              </a:lnSpc>
              <a:spcBef>
                <a:spcPts val="1800"/>
              </a:spcBef>
              <a:buClrTx/>
              <a:buSzTx/>
              <a:buNone/>
              <a:defRPr sz="5200" spc="-52">
                <a:solidFill>
                  <a:srgbClr val="FFFFFF"/>
                </a:solidFill>
                <a:latin typeface="+mn-lt"/>
                <a:ea typeface="+mn-ea"/>
                <a:cs typeface="+mn-cs"/>
                <a:sym typeface="Helvetica Neue"/>
              </a:defRPr>
            </a:lvl2pPr>
            <a:lvl3pPr marL="0" indent="0" defTabSz="2438339">
              <a:lnSpc>
                <a:spcPct val="90000"/>
              </a:lnSpc>
              <a:spcBef>
                <a:spcPts val="1800"/>
              </a:spcBef>
              <a:buClrTx/>
              <a:buSzTx/>
              <a:buNone/>
              <a:defRPr sz="5200" spc="-52">
                <a:solidFill>
                  <a:srgbClr val="FFFFFF"/>
                </a:solidFill>
                <a:latin typeface="+mn-lt"/>
                <a:ea typeface="+mn-ea"/>
                <a:cs typeface="+mn-cs"/>
                <a:sym typeface="Helvetica Neue"/>
              </a:defRPr>
            </a:lvl3pPr>
            <a:lvl4pPr marL="0" indent="0" defTabSz="2438339">
              <a:lnSpc>
                <a:spcPct val="90000"/>
              </a:lnSpc>
              <a:spcBef>
                <a:spcPts val="1800"/>
              </a:spcBef>
              <a:buClrTx/>
              <a:buSzTx/>
              <a:buNone/>
              <a:defRPr sz="5200" spc="-52">
                <a:solidFill>
                  <a:srgbClr val="FFFFFF"/>
                </a:solidFill>
                <a:latin typeface="+mn-lt"/>
                <a:ea typeface="+mn-ea"/>
                <a:cs typeface="+mn-cs"/>
                <a:sym typeface="Helvetica Neue"/>
              </a:defRPr>
            </a:lvl4pPr>
            <a:lvl5pPr marL="0" indent="0" defTabSz="2438339">
              <a:lnSpc>
                <a:spcPct val="90000"/>
              </a:lnSpc>
              <a:spcBef>
                <a:spcPts val="1800"/>
              </a:spcBef>
              <a:buClrTx/>
              <a:buSzTx/>
              <a:buNone/>
              <a:defRPr sz="5200" spc="-52">
                <a:solidFill>
                  <a:srgbClr val="FFFFFF"/>
                </a:solidFill>
                <a:latin typeface="+mn-lt"/>
                <a:ea typeface="+mn-ea"/>
                <a:cs typeface="+mn-cs"/>
                <a:sym typeface="Helvetica Neue"/>
              </a:defRPr>
            </a:lvl5pPr>
          </a:lstStyle>
          <a:p>
            <a:r>
              <a:t>Agenda Topics</a:t>
            </a:r>
          </a:p>
          <a:p>
            <a:pPr lvl="1"/>
            <a:endParaRPr/>
          </a:p>
          <a:p>
            <a:pPr lvl="2"/>
            <a:endParaRPr/>
          </a:p>
          <a:p>
            <a:pPr lvl="3"/>
            <a:endParaRPr/>
          </a:p>
          <a:p>
            <a:pPr lvl="4"/>
            <a:endParaRPr/>
          </a:p>
        </p:txBody>
      </p:sp>
      <p:sp>
        <p:nvSpPr>
          <p:cNvPr id="147" name="Slide Number"/>
          <p:cNvSpPr txBox="1">
            <a:spLocks noGrp="1"/>
          </p:cNvSpPr>
          <p:nvPr>
            <p:ph type="sldNum" sz="quarter" idx="2"/>
          </p:nvPr>
        </p:nvSpPr>
        <p:spPr>
          <a:xfrm>
            <a:off x="11982348" y="12954297"/>
            <a:ext cx="409779" cy="415875"/>
          </a:xfrm>
          <a:prstGeom prst="rect">
            <a:avLst/>
          </a:prstGeom>
        </p:spPr>
        <p:txBody>
          <a:bodyPr lIns="71437" tIns="71437" rIns="71437" bIns="71437" anchor="b"/>
          <a:lstStyle>
            <a:lvl1pPr defTabSz="821531">
              <a:defRPr sz="1800">
                <a:latin typeface="+mn-lt"/>
                <a:ea typeface="+mn-ea"/>
                <a:cs typeface="+mn-cs"/>
                <a:sym typeface="Helvetica Neue"/>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54"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55"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lvl1pPr>
            <a:lvl2pPr marL="0" indent="228600" algn="ctr">
              <a:spcBef>
                <a:spcPts val="0"/>
              </a:spcBef>
              <a:buClrTx/>
              <a:buSzTx/>
              <a:buNone/>
              <a:defRPr sz="5400"/>
            </a:lvl2pPr>
            <a:lvl3pPr marL="0" indent="457200" algn="ctr">
              <a:spcBef>
                <a:spcPts val="0"/>
              </a:spcBef>
              <a:buClrTx/>
              <a:buSzTx/>
              <a:buNone/>
              <a:defRPr sz="5400"/>
            </a:lvl3pPr>
            <a:lvl4pPr marL="0" indent="685800" algn="ctr">
              <a:spcBef>
                <a:spcPts val="0"/>
              </a:spcBef>
              <a:buClrTx/>
              <a:buSzTx/>
              <a:buNone/>
              <a:defRPr sz="5400"/>
            </a:lvl4pPr>
            <a:lvl5pPr marL="0" indent="914400" algn="ctr">
              <a:spcBef>
                <a:spcPts val="0"/>
              </a:spcBef>
              <a:buClrTx/>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1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21"/>
          </p:nvPr>
        </p:nvSpPr>
        <p:spPr>
          <a:xfrm>
            <a:off x="2921000" y="330200"/>
            <a:ext cx="18542000" cy="9207501"/>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635000" y="9512300"/>
            <a:ext cx="23114000" cy="2006600"/>
          </a:xfrm>
          <a:prstGeom prst="rect">
            <a:avLst/>
          </a:prstGeom>
        </p:spPr>
        <p:txBody>
          <a:bodyPr/>
          <a:lstStyle/>
          <a:p>
            <a:r>
              <a:t>Title Text</a:t>
            </a:r>
          </a:p>
        </p:txBody>
      </p:sp>
      <p:sp>
        <p:nvSpPr>
          <p:cNvPr id="22" name="Body Level One…"/>
          <p:cNvSpPr txBox="1">
            <a:spLocks noGrp="1"/>
          </p:cNvSpPr>
          <p:nvPr>
            <p:ph type="body" sz="quarter" idx="1"/>
          </p:nvPr>
        </p:nvSpPr>
        <p:spPr>
          <a:xfrm>
            <a:off x="635000" y="11442700"/>
            <a:ext cx="23114000" cy="1587500"/>
          </a:xfrm>
          <a:prstGeom prst="rect">
            <a:avLst/>
          </a:prstGeom>
        </p:spPr>
        <p:txBody>
          <a:bodyPr anchor="t"/>
          <a:lstStyle>
            <a:lvl1pPr marL="0" indent="0" algn="ctr">
              <a:spcBef>
                <a:spcPts val="0"/>
              </a:spcBef>
              <a:buClrTx/>
              <a:buSzTx/>
              <a:buNone/>
              <a:defRPr sz="5400">
                <a:solidFill>
                  <a:srgbClr val="FFFFFF"/>
                </a:solidFill>
              </a:defRPr>
            </a:lvl1pPr>
            <a:lvl2pPr marL="0" indent="228600" algn="ctr">
              <a:spcBef>
                <a:spcPts val="0"/>
              </a:spcBef>
              <a:buClrTx/>
              <a:buSzTx/>
              <a:buNone/>
              <a:defRPr sz="5400">
                <a:solidFill>
                  <a:srgbClr val="FFFFFF"/>
                </a:solidFill>
              </a:defRPr>
            </a:lvl2pPr>
            <a:lvl3pPr marL="0" indent="457200" algn="ctr">
              <a:spcBef>
                <a:spcPts val="0"/>
              </a:spcBef>
              <a:buClrTx/>
              <a:buSzTx/>
              <a:buNone/>
              <a:defRPr sz="5400">
                <a:solidFill>
                  <a:srgbClr val="FFFFFF"/>
                </a:solidFill>
              </a:defRPr>
            </a:lvl3pPr>
            <a:lvl4pPr marL="0" indent="685800" algn="ctr">
              <a:spcBef>
                <a:spcPts val="0"/>
              </a:spcBef>
              <a:buClrTx/>
              <a:buSzTx/>
              <a:buNone/>
              <a:defRPr sz="5400">
                <a:solidFill>
                  <a:srgbClr val="FFFFFF"/>
                </a:solidFill>
              </a:defRPr>
            </a:lvl4pPr>
            <a:lvl5pPr marL="0" indent="914400" algn="ctr">
              <a:spcBef>
                <a:spcPts val="0"/>
              </a:spcBef>
              <a:buClrTx/>
              <a:buSzTx/>
              <a:buNone/>
              <a:defRPr sz="5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778000" y="4533900"/>
            <a:ext cx="20828000" cy="46482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8016875" y="-63500"/>
            <a:ext cx="19831050" cy="13220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651000" y="952500"/>
            <a:ext cx="10223500" cy="5549900"/>
          </a:xfrm>
          <a:prstGeom prst="rect">
            <a:avLst/>
          </a:prstGeom>
        </p:spPr>
        <p:txBody>
          <a:bodyPr anchor="b"/>
          <a:lstStyle>
            <a:lvl1pPr algn="l" defTabSz="2438339">
              <a:lnSpc>
                <a:spcPct val="80000"/>
              </a:lnSpc>
              <a:defRPr sz="8400" spc="-168"/>
            </a:lvl1pPr>
          </a:lstStyle>
          <a:p>
            <a:r>
              <a:t>Title Text</a:t>
            </a:r>
          </a:p>
        </p:txBody>
      </p:sp>
      <p:sp>
        <p:nvSpPr>
          <p:cNvPr id="40"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ClrTx/>
              <a:buSzTx/>
              <a:buNone/>
              <a:defRPr sz="5400">
                <a:solidFill>
                  <a:srgbClr val="FFFFFF"/>
                </a:solidFill>
              </a:defRPr>
            </a:lvl1pPr>
            <a:lvl2pPr marL="0" indent="228600" algn="ctr">
              <a:spcBef>
                <a:spcPts val="0"/>
              </a:spcBef>
              <a:buClrTx/>
              <a:buSzTx/>
              <a:buNone/>
              <a:defRPr sz="5400">
                <a:solidFill>
                  <a:srgbClr val="FFFFFF"/>
                </a:solidFill>
              </a:defRPr>
            </a:lvl2pPr>
            <a:lvl3pPr marL="0" indent="457200" algn="ctr">
              <a:spcBef>
                <a:spcPts val="0"/>
              </a:spcBef>
              <a:buClrTx/>
              <a:buSzTx/>
              <a:buNone/>
              <a:defRPr sz="5400">
                <a:solidFill>
                  <a:srgbClr val="FFFFFF"/>
                </a:solidFill>
              </a:defRPr>
            </a:lvl3pPr>
            <a:lvl4pPr marL="0" indent="685800" algn="ctr">
              <a:spcBef>
                <a:spcPts val="0"/>
              </a:spcBef>
              <a:buClrTx/>
              <a:buSzTx/>
              <a:buNone/>
              <a:defRPr sz="5400">
                <a:solidFill>
                  <a:srgbClr val="FFFFFF"/>
                </a:solidFill>
              </a:defRPr>
            </a:lvl4pPr>
            <a:lvl5pPr marL="0" indent="914400" algn="ctr">
              <a:spcBef>
                <a:spcPts val="0"/>
              </a:spcBef>
              <a:buClrTx/>
              <a:buSzTx/>
              <a:buNone/>
              <a:defRPr sz="54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marL="635000" indent="-635000">
              <a:buClrTx/>
            </a:lvl1pPr>
            <a:lvl2pPr marL="1270000" indent="-635000">
              <a:buClrTx/>
            </a:lvl2pPr>
            <a:lvl3pPr marL="1905000" indent="-635000">
              <a:buClrTx/>
            </a:lvl3pPr>
            <a:lvl4pPr marL="2540000" indent="-635000">
              <a:buClrTx/>
            </a:lvl4pPr>
            <a:lvl5pPr marL="3175000" indent="-635000">
              <a:buClrTx/>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9972675" y="2125132"/>
            <a:ext cx="16402050" cy="109347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buClrTx/>
              <a:defRPr sz="5700">
                <a:solidFill>
                  <a:srgbClr val="FFFFFF"/>
                </a:solidFill>
              </a:defRPr>
            </a:lvl1pPr>
            <a:lvl2pPr marL="1117600" indent="-558800">
              <a:spcBef>
                <a:spcPts val="4500"/>
              </a:spcBef>
              <a:buClrTx/>
              <a:defRPr sz="5700">
                <a:solidFill>
                  <a:srgbClr val="FFFFFF"/>
                </a:solidFill>
              </a:defRPr>
            </a:lvl2pPr>
            <a:lvl3pPr marL="1676400" indent="-558800">
              <a:spcBef>
                <a:spcPts val="4500"/>
              </a:spcBef>
              <a:buClrTx/>
              <a:defRPr sz="5700">
                <a:solidFill>
                  <a:srgbClr val="FFFFFF"/>
                </a:solidFill>
              </a:defRPr>
            </a:lvl3pPr>
            <a:lvl4pPr marL="2235200" indent="-558800">
              <a:spcBef>
                <a:spcPts val="4500"/>
              </a:spcBef>
              <a:buClrTx/>
              <a:defRPr sz="5700">
                <a:solidFill>
                  <a:srgbClr val="FFFFFF"/>
                </a:solidFill>
              </a:defRPr>
            </a:lvl4pPr>
            <a:lvl5pPr marL="2794000" indent="-558800">
              <a:spcBef>
                <a:spcPts val="4500"/>
              </a:spcBef>
              <a:buClrTx/>
              <a:defRPr sz="57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689100" y="1778000"/>
            <a:ext cx="21005800" cy="10160000"/>
          </a:xfrm>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15290800" y="6870700"/>
            <a:ext cx="8343900" cy="55626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15316200" y="952500"/>
            <a:ext cx="8305800" cy="5537200"/>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1739900" y="-258233"/>
            <a:ext cx="20065999" cy="13377332"/>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1pPr>
      <a:lvl2pPr marL="0" marR="0" indent="228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2pPr>
      <a:lvl3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3pPr>
      <a:lvl4pPr marL="0" marR="0" indent="685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4pPr>
      <a:lvl5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5pPr>
      <a:lvl6pPr marL="0" marR="0" indent="1143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6pPr>
      <a:lvl7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7pPr>
      <a:lvl8pPr marL="0" marR="0" indent="1600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8pPr>
      <a:lvl9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9pPr>
    </p:titleStyle>
    <p:bodyStyle>
      <a:lvl1pPr marL="846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1pPr>
      <a:lvl2pPr marL="1481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2pPr>
      <a:lvl3pPr marL="2116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3pPr>
      <a:lvl4pPr marL="2751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4pPr>
      <a:lvl5pPr marL="3386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5pPr>
      <a:lvl6pPr marL="4021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6pPr>
      <a:lvl7pPr marL="4656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7pPr>
      <a:lvl8pPr marL="5291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8pPr>
      <a:lvl9pPr marL="5926666" marR="0" indent="-846666" algn="l" defTabSz="825500" rtl="0" latinLnBrk="0">
        <a:lnSpc>
          <a:spcPct val="100000"/>
        </a:lnSpc>
        <a:spcBef>
          <a:spcPts val="5900"/>
        </a:spcBef>
        <a:spcAft>
          <a:spcPts val="0"/>
        </a:spcAft>
        <a:buClr>
          <a:srgbClr val="FFFFFF"/>
        </a:buClr>
        <a:buSzPct val="125000"/>
        <a:buFontTx/>
        <a:buChar char="•"/>
        <a:tabLst/>
        <a:defRPr sz="6400" b="0" i="0" u="none" strike="noStrike" cap="none" spc="0" baseline="0">
          <a:solidFill>
            <a:srgbClr val="000000"/>
          </a:solidFill>
          <a:uFillTx/>
          <a:latin typeface="Museo Slab 500"/>
          <a:ea typeface="Museo Slab 500"/>
          <a:cs typeface="Museo Slab 500"/>
          <a:sym typeface="Museo Slab 500"/>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4.emf"/><Relationship Id="rId4" Type="http://schemas.openxmlformats.org/officeDocument/2006/relationships/package" Target="../embeddings/Microsoft_Word_Document.docx"/></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74" name="Screen Shot 2019-08-23 at 10.47.36 AM.png" descr="Screen Shot 2019-08-23 at 10.47.36 AM.png"/>
          <p:cNvPicPr>
            <a:picLocks noChangeAspect="1"/>
          </p:cNvPicPr>
          <p:nvPr/>
        </p:nvPicPr>
        <p:blipFill>
          <a:blip r:embed="rId3"/>
          <a:stretch>
            <a:fillRect/>
          </a:stretch>
        </p:blipFill>
        <p:spPr>
          <a:xfrm>
            <a:off x="-33957" y="-917886"/>
            <a:ext cx="24451914" cy="16466172"/>
          </a:xfrm>
          <a:prstGeom prst="rect">
            <a:avLst/>
          </a:prstGeom>
          <a:ln w="12700">
            <a:miter lim="400000"/>
          </a:ln>
        </p:spPr>
      </p:pic>
      <p:sp>
        <p:nvSpPr>
          <p:cNvPr id="175" name="Training Session 5: Discover"/>
          <p:cNvSpPr txBox="1">
            <a:spLocks noGrp="1"/>
          </p:cNvSpPr>
          <p:nvPr>
            <p:ph type="body" sz="quarter" idx="1"/>
          </p:nvPr>
        </p:nvSpPr>
        <p:spPr>
          <a:xfrm>
            <a:off x="1660935" y="2566307"/>
            <a:ext cx="20828001" cy="1587501"/>
          </a:xfrm>
          <a:prstGeom prst="rect">
            <a:avLst/>
          </a:prstGeom>
        </p:spPr>
        <p:txBody>
          <a:bodyPr/>
          <a:lstStyle>
            <a:lvl1pPr>
              <a:defRPr sz="7800"/>
            </a:lvl1pPr>
          </a:lstStyle>
          <a:p>
            <a:r>
              <a:t>Training Session 5: Discover</a:t>
            </a:r>
          </a:p>
        </p:txBody>
      </p:sp>
      <p:sp>
        <p:nvSpPr>
          <p:cNvPr id="176" name="Habits of a Multiplying Disciple"/>
          <p:cNvSpPr txBox="1"/>
          <p:nvPr/>
        </p:nvSpPr>
        <p:spPr>
          <a:xfrm>
            <a:off x="260895" y="-2054631"/>
            <a:ext cx="23862210" cy="4648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defRPr sz="10900" b="0">
                <a:solidFill>
                  <a:srgbClr val="000000"/>
                </a:solidFill>
                <a:latin typeface="+mj-lt"/>
                <a:ea typeface="+mj-ea"/>
                <a:cs typeface="+mj-cs"/>
                <a:sym typeface="Futura Bold"/>
              </a:defRPr>
            </a:lvl1pPr>
          </a:lstStyle>
          <a:p>
            <a:r>
              <a:t>Habits of a Multiplying Disciple</a:t>
            </a:r>
          </a:p>
        </p:txBody>
      </p:sp>
      <p:sp>
        <p:nvSpPr>
          <p:cNvPr id="177" name="Rectangle"/>
          <p:cNvSpPr/>
          <p:nvPr/>
        </p:nvSpPr>
        <p:spPr>
          <a:xfrm>
            <a:off x="-18455" y="12042477"/>
            <a:ext cx="24384001" cy="1762126"/>
          </a:xfrm>
          <a:prstGeom prst="rect">
            <a:avLst/>
          </a:prstGeom>
          <a:solidFill>
            <a:srgbClr val="000000"/>
          </a:solidFill>
          <a:ln w="12700">
            <a:miter lim="400000"/>
          </a:ln>
        </p:spPr>
        <p:txBody>
          <a:bodyPr lIns="0" tIns="0" rIns="0" bIns="0" anchor="ctr"/>
          <a:lstStyle/>
          <a:p>
            <a:pPr>
              <a:defRPr sz="3200" b="0">
                <a:latin typeface="Helvetica Neue Medium"/>
                <a:ea typeface="Helvetica Neue Medium"/>
                <a:cs typeface="Helvetica Neue Medium"/>
                <a:sym typeface="Helvetica Neue Medium"/>
              </a:defRPr>
            </a:pPr>
            <a:endParaRPr/>
          </a:p>
        </p:txBody>
      </p:sp>
      <p:pic>
        <p:nvPicPr>
          <p:cNvPr id="178" name="logo black white letters.png" descr="logo black white letters.png"/>
          <p:cNvPicPr>
            <a:picLocks noChangeAspect="1"/>
          </p:cNvPicPr>
          <p:nvPr/>
        </p:nvPicPr>
        <p:blipFill>
          <a:blip r:embed="rId4"/>
          <a:stretch>
            <a:fillRect/>
          </a:stretch>
        </p:blipFill>
        <p:spPr>
          <a:xfrm>
            <a:off x="18021300" y="12186939"/>
            <a:ext cx="6019800" cy="1473201"/>
          </a:xfrm>
          <a:prstGeom prst="rect">
            <a:avLst/>
          </a:prstGeom>
          <a:ln w="12700">
            <a:miter lim="400000"/>
          </a:ln>
        </p:spPr>
      </p:pic>
      <p:sp>
        <p:nvSpPr>
          <p:cNvPr id="179" name="© New Generations 2020"/>
          <p:cNvSpPr txBox="1"/>
          <p:nvPr/>
        </p:nvSpPr>
        <p:spPr>
          <a:xfrm>
            <a:off x="1089545" y="12674162"/>
            <a:ext cx="3840152" cy="4987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600" b="0"/>
            </a:lvl1pPr>
          </a:lstStyle>
          <a:p>
            <a:pPr>
              <a:defRPr sz="3800" b="1"/>
            </a:pPr>
            <a:r>
              <a:rPr sz="2600" b="0"/>
              <a:t>© New Generations 2020</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3787254" y="1000425"/>
            <a:ext cx="16323470" cy="1428751"/>
          </a:xfrm>
          <a:prstGeom prst="rect">
            <a:avLst/>
          </a:prstGeom>
        </p:spPr>
        <p:txBody>
          <a:bodyPr/>
          <a:lstStyle>
            <a:lvl1pPr defTabSz="1975054">
              <a:defRPr sz="6804" b="0" spc="-136">
                <a:latin typeface="+mj-lt"/>
                <a:ea typeface="+mj-ea"/>
                <a:cs typeface="+mj-cs"/>
                <a:sym typeface="Futura Bold"/>
              </a:defRPr>
            </a:lvl1pPr>
          </a:lstStyle>
          <a:p>
            <a:r>
              <a:rPr lang="en-US" dirty="0"/>
              <a:t>10 Stories of Hope (for North Americans)</a:t>
            </a:r>
            <a:endParaRPr dirty="0"/>
          </a:p>
        </p:txBody>
      </p:sp>
      <p:sp>
        <p:nvSpPr>
          <p:cNvPr id="237" name="Type responses here…"/>
          <p:cNvSpPr txBox="1">
            <a:spLocks noGrp="1"/>
          </p:cNvSpPr>
          <p:nvPr>
            <p:ph type="body" idx="1"/>
          </p:nvPr>
        </p:nvSpPr>
        <p:spPr>
          <a:xfrm>
            <a:off x="1323475" y="2747591"/>
            <a:ext cx="22368302" cy="9309846"/>
          </a:xfrm>
          <a:prstGeom prst="rect">
            <a:avLst/>
          </a:prstGeom>
        </p:spPr>
        <p:txBody>
          <a:bodyPr>
            <a:normAutofit lnSpcReduction="10000"/>
          </a:bodyPr>
          <a:lstStyle>
            <a:lvl1pPr marL="660400" indent="-660400">
              <a:buSzPct val="123000"/>
              <a:buChar char="•"/>
              <a:defRPr>
                <a:solidFill>
                  <a:srgbClr val="000000"/>
                </a:solidFill>
                <a:latin typeface="Museo Slab 500"/>
                <a:ea typeface="Museo Slab 500"/>
                <a:cs typeface="Museo Slab 500"/>
                <a:sym typeface="Museo Slab 500"/>
              </a:defRPr>
            </a:lvl1pPr>
          </a:lstStyle>
          <a:p>
            <a:pPr lvl="0"/>
            <a:r>
              <a:rPr lang="en-US" dirty="0"/>
              <a:t>Jesus comes to a house near you				Luke 19:1-10</a:t>
            </a:r>
          </a:p>
          <a:p>
            <a:pPr lvl="0"/>
            <a:r>
              <a:rPr lang="en-US" dirty="0"/>
              <a:t>Party at Levi’s house					Mark 2:13-17</a:t>
            </a:r>
          </a:p>
          <a:p>
            <a:pPr lvl="0"/>
            <a:r>
              <a:rPr lang="en-US" dirty="0"/>
              <a:t>Whose prayer God hears					Luke 18:9-14</a:t>
            </a:r>
          </a:p>
          <a:p>
            <a:pPr lvl="0"/>
            <a:r>
              <a:rPr lang="en-US" dirty="0"/>
              <a:t>A Memorable Act					Luke 7:36-50</a:t>
            </a:r>
          </a:p>
          <a:p>
            <a:pPr lvl="0"/>
            <a:r>
              <a:rPr lang="en-US" dirty="0"/>
              <a:t>The Ultimate Quarantine                               			Mark 5:1-20 </a:t>
            </a:r>
          </a:p>
          <a:p>
            <a:pPr lvl="0"/>
            <a:r>
              <a:rPr lang="en-US" dirty="0"/>
              <a:t>When Social Distance does not apply         			Matthew 9:18-26  </a:t>
            </a:r>
          </a:p>
          <a:p>
            <a:pPr lvl="0"/>
            <a:r>
              <a:rPr lang="en-US" dirty="0"/>
              <a:t>A Rebel Returns						Luke 15:11-32</a:t>
            </a:r>
          </a:p>
          <a:p>
            <a:pPr lvl="0"/>
            <a:r>
              <a:rPr lang="en-US" dirty="0"/>
              <a:t>Remember to say Thank You!				Luke 17:11-19</a:t>
            </a:r>
          </a:p>
          <a:p>
            <a:r>
              <a:rPr lang="en-US" dirty="0"/>
              <a:t>Hungry for God						John 4:1-42</a:t>
            </a:r>
          </a:p>
          <a:p>
            <a:pPr lvl="0"/>
            <a:r>
              <a:rPr lang="en-US" dirty="0"/>
              <a:t>Jesus shocks a Religious Leader				John 3:1-17</a:t>
            </a:r>
          </a:p>
          <a:p>
            <a:pPr marL="0" indent="0">
              <a:buNone/>
              <a:defRPr u="sng"/>
            </a:pPr>
            <a:endParaRPr u="none"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96449849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5143137" y="5715000"/>
            <a:ext cx="21005800" cy="2286000"/>
          </a:xfrm>
          <a:prstGeom prst="rect">
            <a:avLst/>
          </a:prstGeom>
        </p:spPr>
        <p:txBody>
          <a:bodyPr>
            <a:normAutofit/>
          </a:bodyPr>
          <a:lstStyle>
            <a:lvl1pPr defTabSz="1975054">
              <a:defRPr sz="6804" b="0" spc="-136">
                <a:latin typeface="+mj-lt"/>
                <a:ea typeface="+mj-ea"/>
                <a:cs typeface="+mj-cs"/>
                <a:sym typeface="Futura Bold"/>
              </a:defRPr>
            </a:lvl1pPr>
          </a:lstStyle>
          <a:p>
            <a:pPr algn="ctr"/>
            <a:r>
              <a:rPr lang="en-US" sz="11500" dirty="0"/>
              <a:t>For Muslims </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graphicFrame>
        <p:nvGraphicFramePr>
          <p:cNvPr id="7" name="Object 6">
            <a:extLst>
              <a:ext uri="{FF2B5EF4-FFF2-40B4-BE49-F238E27FC236}">
                <a16:creationId xmlns:a16="http://schemas.microsoft.com/office/drawing/2014/main" id="{8A4EBD0C-0802-4935-99C0-C89A7D47E539}"/>
              </a:ext>
            </a:extLst>
          </p:cNvPr>
          <p:cNvGraphicFramePr>
            <a:graphicFrameLocks noChangeAspect="1"/>
          </p:cNvGraphicFramePr>
          <p:nvPr>
            <p:extLst>
              <p:ext uri="{D42A27DB-BD31-4B8C-83A1-F6EECF244321}">
                <p14:modId xmlns:p14="http://schemas.microsoft.com/office/powerpoint/2010/main" val="1111770968"/>
              </p:ext>
            </p:extLst>
          </p:nvPr>
        </p:nvGraphicFramePr>
        <p:xfrm>
          <a:off x="9721516" y="248009"/>
          <a:ext cx="15479353" cy="11794468"/>
        </p:xfrm>
        <a:graphic>
          <a:graphicData uri="http://schemas.openxmlformats.org/presentationml/2006/ole">
            <mc:AlternateContent xmlns:mc="http://schemas.openxmlformats.org/markup-compatibility/2006">
              <mc:Choice xmlns:v="urn:schemas-microsoft-com:vml" Requires="v">
                <p:oleObj name="Document" r:id="rId4" imgW="5942845" imgH="5158729" progId="Word.Document.12">
                  <p:embed/>
                </p:oleObj>
              </mc:Choice>
              <mc:Fallback>
                <p:oleObj name="Document" r:id="rId4" imgW="5942845" imgH="5158729" progId="Word.Document.12">
                  <p:embed/>
                  <p:pic>
                    <p:nvPicPr>
                      <p:cNvPr id="7" name="Object 6">
                        <a:extLst>
                          <a:ext uri="{FF2B5EF4-FFF2-40B4-BE49-F238E27FC236}">
                            <a16:creationId xmlns:a16="http://schemas.microsoft.com/office/drawing/2014/main" id="{8A4EBD0C-0802-4935-99C0-C89A7D47E539}"/>
                          </a:ext>
                        </a:extLst>
                      </p:cNvPr>
                      <p:cNvPicPr/>
                      <p:nvPr/>
                    </p:nvPicPr>
                    <p:blipFill>
                      <a:blip r:embed="rId5"/>
                      <a:stretch>
                        <a:fillRect/>
                      </a:stretch>
                    </p:blipFill>
                    <p:spPr>
                      <a:xfrm>
                        <a:off x="9721516" y="248009"/>
                        <a:ext cx="15479353" cy="11794468"/>
                      </a:xfrm>
                      <a:prstGeom prst="rect">
                        <a:avLst/>
                      </a:prstGeom>
                    </p:spPr>
                  </p:pic>
                </p:oleObj>
              </mc:Fallback>
            </mc:AlternateContent>
          </a:graphicData>
        </a:graphic>
      </p:graphicFrame>
    </p:spTree>
    <p:extLst>
      <p:ext uri="{BB962C8B-B14F-4D97-AF65-F5344CB8AC3E}">
        <p14:creationId xmlns:p14="http://schemas.microsoft.com/office/powerpoint/2010/main" val="306853921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4707730" y="4475183"/>
            <a:ext cx="16323470" cy="1428751"/>
          </a:xfrm>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lang="en-US" sz="11500" dirty="0"/>
              <a:t>Why use more stories for Muslims?</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315385199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4707730" y="4475183"/>
            <a:ext cx="16323470" cy="1428751"/>
          </a:xfrm>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lang="en-US" sz="11500" dirty="0"/>
              <a:t>How about Hindus and Buddhists??</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13012226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4707730" y="4475183"/>
            <a:ext cx="16323470" cy="1428751"/>
          </a:xfrm>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lang="en-US" sz="11500" dirty="0"/>
              <a:t>What story would be appropriate for your people now?</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250017968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lang="en-US" sz="11500" dirty="0"/>
              <a:t>How do you get people to do a group with you?</a:t>
            </a:r>
            <a:endParaRPr sz="11500" dirty="0"/>
          </a:p>
        </p:txBody>
      </p:sp>
      <p:sp>
        <p:nvSpPr>
          <p:cNvPr id="2" name="Text Placeholder 1">
            <a:extLst>
              <a:ext uri="{FF2B5EF4-FFF2-40B4-BE49-F238E27FC236}">
                <a16:creationId xmlns:a16="http://schemas.microsoft.com/office/drawing/2014/main" id="{5A6A90FF-966C-4A4F-B0EE-579772125490}"/>
              </a:ext>
            </a:extLst>
          </p:cNvPr>
          <p:cNvSpPr>
            <a:spLocks noGrp="1"/>
          </p:cNvSpPr>
          <p:nvPr>
            <p:ph type="body" idx="1"/>
          </p:nvPr>
        </p:nvSpPr>
        <p:spPr/>
        <p:txBody>
          <a:bodyPr/>
          <a:lstStyle/>
          <a:p>
            <a:r>
              <a:rPr lang="en-US" dirty="0"/>
              <a:t>ASK THEM!</a:t>
            </a:r>
          </a:p>
          <a:p>
            <a:r>
              <a:rPr lang="en-US" dirty="0"/>
              <a:t>“Would you and your family and friends be interested in looking directly at what the Bible says?”</a:t>
            </a:r>
          </a:p>
          <a:p>
            <a:r>
              <a:rPr lang="en-US" dirty="0"/>
              <a:t>“I’m here to accompany you to seek God through reading the Word of God/Scriptures…but if you feel it’s not good, let me know and we can stop!”</a:t>
            </a:r>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105716100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4707730" y="4475183"/>
            <a:ext cx="16323470" cy="1428751"/>
          </a:xfrm>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lang="en-US" sz="11500" dirty="0"/>
              <a:t>A ‘best practice’ for–</a:t>
            </a:r>
            <a:br>
              <a:rPr lang="en-US" sz="11500" dirty="0"/>
            </a:br>
            <a:br>
              <a:rPr lang="en-US" sz="11500" dirty="0"/>
            </a:br>
            <a:r>
              <a:rPr lang="en-US" sz="11500" dirty="0"/>
              <a:t>Communication</a:t>
            </a:r>
            <a:br>
              <a:rPr lang="en-US" sz="11500" dirty="0"/>
            </a:br>
            <a:r>
              <a:rPr lang="en-US" sz="11500" dirty="0"/>
              <a:t>Application</a:t>
            </a:r>
            <a:br>
              <a:rPr lang="en-US" sz="11500" dirty="0"/>
            </a:br>
            <a:r>
              <a:rPr lang="en-US" sz="11500" dirty="0"/>
              <a:t>Multiplication</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404388656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A4F8BC-4BFE-4D88-A889-13E1A669AFD1}"/>
              </a:ext>
            </a:extLst>
          </p:cNvPr>
          <p:cNvPicPr>
            <a:picLocks noChangeAspect="1"/>
          </p:cNvPicPr>
          <p:nvPr/>
        </p:nvPicPr>
        <p:blipFill>
          <a:blip r:embed="rId2"/>
          <a:stretch>
            <a:fillRect/>
          </a:stretch>
        </p:blipFill>
        <p:spPr>
          <a:xfrm>
            <a:off x="242888" y="136625"/>
            <a:ext cx="23898225" cy="13442750"/>
          </a:xfrm>
          <a:prstGeom prst="rect">
            <a:avLst/>
          </a:prstGeom>
          <a:noFill/>
        </p:spPr>
      </p:pic>
    </p:spTree>
    <p:extLst>
      <p:ext uri="{BB962C8B-B14F-4D97-AF65-F5344CB8AC3E}">
        <p14:creationId xmlns:p14="http://schemas.microsoft.com/office/powerpoint/2010/main" val="22604892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ry It!"/>
          <p:cNvSpPr txBox="1">
            <a:spLocks noGrp="1"/>
          </p:cNvSpPr>
          <p:nvPr>
            <p:ph type="title"/>
          </p:nvPr>
        </p:nvSpPr>
        <p:spPr>
          <a:prstGeom prst="rect">
            <a:avLst/>
          </a:prstGeom>
        </p:spPr>
        <p:txBody>
          <a:bodyPr/>
          <a:lstStyle/>
          <a:p>
            <a:r>
              <a:rPr lang="en-US" dirty="0"/>
              <a:t>Discovery Group debrief</a:t>
            </a:r>
            <a:endParaRPr dirty="0"/>
          </a:p>
        </p:txBody>
      </p:sp>
      <p:sp>
        <p:nvSpPr>
          <p:cNvPr id="222" name="Read, reread, retell Mark 2:13-17.…"/>
          <p:cNvSpPr txBox="1">
            <a:spLocks noGrp="1"/>
          </p:cNvSpPr>
          <p:nvPr>
            <p:ph type="body" idx="1"/>
          </p:nvPr>
        </p:nvSpPr>
        <p:spPr>
          <a:xfrm>
            <a:off x="1325421" y="4562940"/>
            <a:ext cx="21733158" cy="8101068"/>
          </a:xfrm>
          <a:prstGeom prst="rect">
            <a:avLst/>
          </a:prstGeom>
        </p:spPr>
        <p:txBody>
          <a:bodyPr anchor="t">
            <a:normAutofit/>
          </a:bodyPr>
          <a:lstStyle/>
          <a:p>
            <a:pPr marL="0" indent="0" algn="ctr" defTabSz="635634">
              <a:spcBef>
                <a:spcPts val="4500"/>
              </a:spcBef>
              <a:buNone/>
              <a:defRPr sz="5312"/>
            </a:pPr>
            <a:r>
              <a:rPr lang="en-US" sz="13800" dirty="0"/>
              <a:t>How did it go? </a:t>
            </a:r>
            <a:endParaRPr sz="13800" dirty="0"/>
          </a:p>
        </p:txBody>
      </p:sp>
      <p:grpSp>
        <p:nvGrpSpPr>
          <p:cNvPr id="226" name="Group"/>
          <p:cNvGrpSpPr/>
          <p:nvPr/>
        </p:nvGrpSpPr>
        <p:grpSpPr>
          <a:xfrm>
            <a:off x="-18455" y="12042477"/>
            <a:ext cx="24384001" cy="1762126"/>
            <a:chOff x="0" y="0"/>
            <a:chExt cx="24384000" cy="1762125"/>
          </a:xfrm>
        </p:grpSpPr>
        <p:sp>
          <p:nvSpPr>
            <p:cNvPr id="223"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224"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25"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8" name="What are the benefits of using the Discovery Group format?"/>
          <p:cNvSpPr txBox="1">
            <a:spLocks noGrp="1"/>
          </p:cNvSpPr>
          <p:nvPr>
            <p:ph type="title"/>
          </p:nvPr>
        </p:nvSpPr>
        <p:spPr>
          <a:xfrm>
            <a:off x="1836971" y="3148868"/>
            <a:ext cx="21005801" cy="4444818"/>
          </a:xfrm>
          <a:prstGeom prst="rect">
            <a:avLst/>
          </a:prstGeom>
        </p:spPr>
        <p:txBody>
          <a:bodyPr/>
          <a:lstStyle/>
          <a:p>
            <a:pPr defTabSz="701675">
              <a:defRPr sz="10115"/>
            </a:pPr>
            <a:r>
              <a:t>What are the benefits of using</a:t>
            </a:r>
            <a:br/>
            <a:r>
              <a:t>the Discovery Group format?</a:t>
            </a:r>
          </a:p>
        </p:txBody>
      </p:sp>
      <p:grpSp>
        <p:nvGrpSpPr>
          <p:cNvPr id="232" name="Group"/>
          <p:cNvGrpSpPr/>
          <p:nvPr/>
        </p:nvGrpSpPr>
        <p:grpSpPr>
          <a:xfrm>
            <a:off x="-18455" y="12042477"/>
            <a:ext cx="24384001" cy="1762126"/>
            <a:chOff x="0" y="0"/>
            <a:chExt cx="24384000" cy="1762125"/>
          </a:xfrm>
        </p:grpSpPr>
        <p:sp>
          <p:nvSpPr>
            <p:cNvPr id="229"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230"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31"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3" name="Homework Discussion"/>
          <p:cNvSpPr txBox="1">
            <a:spLocks noGrp="1"/>
          </p:cNvSpPr>
          <p:nvPr>
            <p:ph type="title"/>
          </p:nvPr>
        </p:nvSpPr>
        <p:spPr>
          <a:prstGeom prst="rect">
            <a:avLst/>
          </a:prstGeom>
        </p:spPr>
        <p:txBody>
          <a:bodyPr/>
          <a:lstStyle/>
          <a:p>
            <a:r>
              <a:t>Homework Discussion</a:t>
            </a:r>
          </a:p>
        </p:txBody>
      </p:sp>
      <p:sp>
        <p:nvSpPr>
          <p:cNvPr id="184" name="Your facilitator is the person whose last name comes last alphabetically.…"/>
          <p:cNvSpPr txBox="1">
            <a:spLocks noGrp="1"/>
          </p:cNvSpPr>
          <p:nvPr>
            <p:ph type="body" idx="1"/>
          </p:nvPr>
        </p:nvSpPr>
        <p:spPr>
          <a:xfrm>
            <a:off x="1689100" y="2744904"/>
            <a:ext cx="21005800" cy="8767934"/>
          </a:xfrm>
          <a:prstGeom prst="rect">
            <a:avLst/>
          </a:prstGeom>
        </p:spPr>
        <p:txBody>
          <a:bodyPr/>
          <a:lstStyle/>
          <a:p>
            <a:pPr marL="1392174" lvl="6" indent="-198881" defTabSz="718184">
              <a:spcBef>
                <a:spcPts val="5100"/>
              </a:spcBef>
              <a:buClrTx/>
              <a:buSzPct val="100000"/>
              <a:defRPr sz="5568"/>
            </a:pPr>
            <a:r>
              <a:rPr dirty="0"/>
              <a:t> </a:t>
            </a:r>
            <a:r>
              <a:rPr lang="en-US" dirty="0"/>
              <a:t> How has your prayer life been changing? Have you been praying for God’s Heart &amp; for PoP?</a:t>
            </a:r>
          </a:p>
          <a:p>
            <a:pPr marL="1392174" lvl="6" indent="-198881" defTabSz="718184">
              <a:spcBef>
                <a:spcPts val="5100"/>
              </a:spcBef>
              <a:buClrTx/>
              <a:buSzPct val="100000"/>
              <a:defRPr sz="5568"/>
            </a:pPr>
            <a:r>
              <a:rPr lang="en-US" dirty="0"/>
              <a:t> How did it go doing Shema statements min 1x/daily?</a:t>
            </a:r>
          </a:p>
          <a:p>
            <a:pPr marL="1392174" lvl="6" indent="-198881" defTabSz="718184">
              <a:spcBef>
                <a:spcPts val="5100"/>
              </a:spcBef>
              <a:buClrTx/>
              <a:buSzPct val="100000"/>
              <a:defRPr sz="5568"/>
            </a:pPr>
            <a:r>
              <a:rPr lang="en-US" dirty="0"/>
              <a:t> How did people respond to the “God” question?</a:t>
            </a:r>
          </a:p>
          <a:p>
            <a:pPr marL="1392174" lvl="6" indent="-198881" defTabSz="718184">
              <a:spcBef>
                <a:spcPts val="5100"/>
              </a:spcBef>
              <a:buClrTx/>
              <a:buSzPct val="100000"/>
              <a:defRPr sz="5568"/>
            </a:pPr>
            <a:r>
              <a:rPr dirty="0"/>
              <a:t>What stood out to you from John 6:44-46?</a:t>
            </a:r>
          </a:p>
          <a:p>
            <a:pPr marL="1624202" lvl="6" indent="-430911" defTabSz="718184">
              <a:spcBef>
                <a:spcPts val="5100"/>
              </a:spcBef>
              <a:buClrTx/>
              <a:buSzPct val="100000"/>
              <a:defRPr sz="5568"/>
            </a:pPr>
            <a:r>
              <a:rPr dirty="0"/>
              <a:t>What did God invite you to do? (Your “I will…”) How did it go?</a:t>
            </a:r>
          </a:p>
        </p:txBody>
      </p:sp>
      <p:grpSp>
        <p:nvGrpSpPr>
          <p:cNvPr id="188" name="Group"/>
          <p:cNvGrpSpPr/>
          <p:nvPr/>
        </p:nvGrpSpPr>
        <p:grpSpPr>
          <a:xfrm>
            <a:off x="-18455" y="12042477"/>
            <a:ext cx="24384001" cy="1762126"/>
            <a:chOff x="0" y="0"/>
            <a:chExt cx="24384000" cy="1762125"/>
          </a:xfrm>
        </p:grpSpPr>
        <p:sp>
          <p:nvSpPr>
            <p:cNvPr id="185"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186"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187"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prstGeom prst="rect">
            <a:avLst/>
          </a:prstGeom>
        </p:spPr>
        <p:txBody>
          <a:bodyPr/>
          <a:lstStyle>
            <a:lvl1pPr defTabSz="1975054">
              <a:defRPr sz="6804" b="0" spc="-136">
                <a:latin typeface="+mj-lt"/>
                <a:ea typeface="+mj-ea"/>
                <a:cs typeface="+mj-cs"/>
                <a:sym typeface="Futura Bold"/>
              </a:defRPr>
            </a:lvl1pPr>
          </a:lstStyle>
          <a:p>
            <a:r>
              <a:t>Discovery Group Debrief (Benefits?)</a:t>
            </a:r>
          </a:p>
        </p:txBody>
      </p:sp>
      <p:sp>
        <p:nvSpPr>
          <p:cNvPr id="237" name="Type responses here…"/>
          <p:cNvSpPr txBox="1">
            <a:spLocks noGrp="1"/>
          </p:cNvSpPr>
          <p:nvPr>
            <p:ph type="body" idx="1"/>
          </p:nvPr>
        </p:nvSpPr>
        <p:spPr>
          <a:xfrm>
            <a:off x="2398896" y="2360786"/>
            <a:ext cx="19586208" cy="9374734"/>
          </a:xfrm>
          <a:prstGeom prst="rect">
            <a:avLst/>
          </a:prstGeom>
        </p:spPr>
        <p:txBody>
          <a:bodyPr/>
          <a:lstStyle>
            <a:lvl1pPr marL="660400" indent="-660400">
              <a:buSzPct val="123000"/>
              <a:buChar char="•"/>
              <a:defRPr>
                <a:solidFill>
                  <a:srgbClr val="000000"/>
                </a:solidFill>
                <a:latin typeface="Museo Slab 500"/>
                <a:ea typeface="Museo Slab 500"/>
                <a:cs typeface="Museo Slab 500"/>
                <a:sym typeface="Museo Slab 500"/>
              </a:defRPr>
            </a:lvl1pPr>
          </a:lstStyle>
          <a:p>
            <a:pPr>
              <a:defRPr u="sng"/>
            </a:pPr>
            <a:r>
              <a:rPr u="none"/>
              <a:t>Type responses here…</a:t>
            </a:r>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4" name="Discovery Group Debrief (Challenges?)"/>
          <p:cNvSpPr txBox="1">
            <a:spLocks noGrp="1"/>
          </p:cNvSpPr>
          <p:nvPr>
            <p:ph type="title"/>
          </p:nvPr>
        </p:nvSpPr>
        <p:spPr>
          <a:prstGeom prst="rect">
            <a:avLst/>
          </a:prstGeom>
        </p:spPr>
        <p:txBody>
          <a:bodyPr/>
          <a:lstStyle>
            <a:lvl1pPr defTabSz="1828754">
              <a:defRPr sz="6300" b="0" spc="-126">
                <a:latin typeface="+mj-lt"/>
                <a:ea typeface="+mj-ea"/>
                <a:cs typeface="+mj-cs"/>
                <a:sym typeface="Futura Bold"/>
              </a:defRPr>
            </a:lvl1pPr>
          </a:lstStyle>
          <a:p>
            <a:r>
              <a:t>Discovery Group Debrief (Challenges?)</a:t>
            </a:r>
          </a:p>
        </p:txBody>
      </p:sp>
      <p:sp>
        <p:nvSpPr>
          <p:cNvPr id="255" name="Type responses here"/>
          <p:cNvSpPr txBox="1">
            <a:spLocks noGrp="1"/>
          </p:cNvSpPr>
          <p:nvPr>
            <p:ph type="body" idx="1"/>
          </p:nvPr>
        </p:nvSpPr>
        <p:spPr>
          <a:xfrm>
            <a:off x="1858598" y="2424228"/>
            <a:ext cx="20666804" cy="9537471"/>
          </a:xfrm>
          <a:prstGeom prst="rect">
            <a:avLst/>
          </a:prstGeom>
        </p:spPr>
        <p:txBody>
          <a:bodyPr/>
          <a:lstStyle>
            <a:lvl1pPr>
              <a:defRPr sz="4700"/>
            </a:lvl1pPr>
          </a:lstStyle>
          <a:p>
            <a:r>
              <a:t>Type responses here</a:t>
            </a:r>
          </a:p>
        </p:txBody>
      </p:sp>
      <p:grpSp>
        <p:nvGrpSpPr>
          <p:cNvPr id="259" name="Group"/>
          <p:cNvGrpSpPr/>
          <p:nvPr/>
        </p:nvGrpSpPr>
        <p:grpSpPr>
          <a:xfrm>
            <a:off x="-18455" y="12042477"/>
            <a:ext cx="24384001" cy="1762126"/>
            <a:chOff x="0" y="0"/>
            <a:chExt cx="24384000" cy="1762125"/>
          </a:xfrm>
        </p:grpSpPr>
        <p:sp>
          <p:nvSpPr>
            <p:cNvPr id="256"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257" name="logo black white letters.png" descr="logo black white letters.png"/>
            <p:cNvPicPr>
              <a:picLocks noChangeAspect="1"/>
            </p:cNvPicPr>
            <p:nvPr/>
          </p:nvPicPr>
          <p:blipFill>
            <a:blip r:embed="rId2"/>
            <a:stretch>
              <a:fillRect/>
            </a:stretch>
          </p:blipFill>
          <p:spPr>
            <a:xfrm>
              <a:off x="18039754" y="144462"/>
              <a:ext cx="6019801" cy="1473201"/>
            </a:xfrm>
            <a:prstGeom prst="rect">
              <a:avLst/>
            </a:prstGeom>
            <a:ln w="12700" cap="flat">
              <a:noFill/>
              <a:miter lim="400000"/>
            </a:ln>
            <a:effectLst/>
          </p:spPr>
        </p:pic>
        <p:sp>
          <p:nvSpPr>
            <p:cNvPr id="258"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2" name="Your Assignment"/>
          <p:cNvSpPr txBox="1">
            <a:spLocks noGrp="1"/>
          </p:cNvSpPr>
          <p:nvPr>
            <p:ph type="title"/>
          </p:nvPr>
        </p:nvSpPr>
        <p:spPr>
          <a:prstGeom prst="rect">
            <a:avLst/>
          </a:prstGeom>
        </p:spPr>
        <p:txBody>
          <a:bodyPr/>
          <a:lstStyle/>
          <a:p>
            <a:r>
              <a:rPr dirty="0"/>
              <a:t>Your Assignment</a:t>
            </a:r>
            <a:r>
              <a:rPr lang="en-US" dirty="0"/>
              <a:t>s</a:t>
            </a:r>
            <a:endParaRPr dirty="0"/>
          </a:p>
        </p:txBody>
      </p:sp>
      <p:sp>
        <p:nvSpPr>
          <p:cNvPr id="303" name="Do a 3-Column Study on Acts 2:41-47.…"/>
          <p:cNvSpPr txBox="1">
            <a:spLocks noGrp="1"/>
          </p:cNvSpPr>
          <p:nvPr>
            <p:ph type="body" sz="half" idx="1"/>
          </p:nvPr>
        </p:nvSpPr>
        <p:spPr>
          <a:xfrm>
            <a:off x="1689100" y="3031225"/>
            <a:ext cx="20277178" cy="8808833"/>
          </a:xfrm>
          <a:prstGeom prst="rect">
            <a:avLst/>
          </a:prstGeom>
        </p:spPr>
        <p:txBody>
          <a:bodyPr anchor="t">
            <a:normAutofit fontScale="77500" lnSpcReduction="20000"/>
          </a:bodyPr>
          <a:lstStyle/>
          <a:p>
            <a:pPr>
              <a:defRPr sz="7800"/>
            </a:pPr>
            <a:r>
              <a:rPr lang="en-US" u="sng" dirty="0"/>
              <a:t>Homework: </a:t>
            </a:r>
            <a:r>
              <a:rPr lang="en-US" dirty="0"/>
              <a:t>Do</a:t>
            </a:r>
            <a:r>
              <a:rPr dirty="0"/>
              <a:t> 3-Column Study on Acts 2:41-47.</a:t>
            </a:r>
            <a:endParaRPr lang="en-US" dirty="0"/>
          </a:p>
          <a:p>
            <a:pPr>
              <a:defRPr sz="7800"/>
            </a:pPr>
            <a:r>
              <a:rPr lang="en-US" u="sng" dirty="0"/>
              <a:t>Homework Part 2: </a:t>
            </a:r>
            <a:r>
              <a:rPr lang="en-US" dirty="0"/>
              <a:t>Make a list of passages that you think would be good to use with Buddhists in Myanmar. Discuss that list together with your team. </a:t>
            </a:r>
            <a:endParaRPr u="sng" dirty="0"/>
          </a:p>
          <a:p>
            <a:pPr>
              <a:defRPr sz="7800"/>
            </a:pPr>
            <a:r>
              <a:rPr lang="en-US" u="sng" dirty="0"/>
              <a:t>Fieldwork:</a:t>
            </a:r>
            <a:r>
              <a:rPr lang="en-US" dirty="0"/>
              <a:t> </a:t>
            </a:r>
            <a:r>
              <a:rPr dirty="0"/>
              <a:t>Lead a Discovery Group with </a:t>
            </a:r>
            <a:r>
              <a:rPr lang="en-US" dirty="0"/>
              <a:t>ANY GROUP </a:t>
            </a:r>
            <a:r>
              <a:rPr dirty="0"/>
              <a:t>using the 7 questions.</a:t>
            </a:r>
            <a:r>
              <a:rPr lang="en-US" dirty="0"/>
              <a:t> (Ask them to help you with your assignment?)</a:t>
            </a:r>
          </a:p>
          <a:p>
            <a:pPr>
              <a:defRPr sz="7800"/>
            </a:pPr>
            <a:r>
              <a:rPr lang="en-US" u="sng" dirty="0" err="1"/>
              <a:t>Prayerwork</a:t>
            </a:r>
            <a:r>
              <a:rPr lang="en-US" u="sng" dirty="0"/>
              <a:t>: </a:t>
            </a:r>
            <a:r>
              <a:rPr lang="en-US" dirty="0"/>
              <a:t>Pray about who to start a group with and pray for your group members! </a:t>
            </a:r>
            <a:endParaRPr dirty="0"/>
          </a:p>
        </p:txBody>
      </p:sp>
      <p:grpSp>
        <p:nvGrpSpPr>
          <p:cNvPr id="307" name="Group"/>
          <p:cNvGrpSpPr/>
          <p:nvPr/>
        </p:nvGrpSpPr>
        <p:grpSpPr>
          <a:xfrm>
            <a:off x="-18455" y="12042477"/>
            <a:ext cx="24384001" cy="1762126"/>
            <a:chOff x="0" y="0"/>
            <a:chExt cx="24384000" cy="1762125"/>
          </a:xfrm>
        </p:grpSpPr>
        <p:sp>
          <p:nvSpPr>
            <p:cNvPr id="304"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305"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306"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Reporting Back"/>
          <p:cNvSpPr txBox="1">
            <a:spLocks noGrp="1"/>
          </p:cNvSpPr>
          <p:nvPr>
            <p:ph type="title"/>
          </p:nvPr>
        </p:nvSpPr>
        <p:spPr>
          <a:prstGeom prst="rect">
            <a:avLst/>
          </a:prstGeom>
        </p:spPr>
        <p:txBody>
          <a:bodyPr/>
          <a:lstStyle/>
          <a:p>
            <a:r>
              <a:rPr lang="en-US" dirty="0"/>
              <a:t>Other examples of PoP</a:t>
            </a:r>
            <a:endParaRPr dirty="0"/>
          </a:p>
        </p:txBody>
      </p:sp>
      <p:sp>
        <p:nvSpPr>
          <p:cNvPr id="2" name="Text Placeholder 1">
            <a:extLst>
              <a:ext uri="{FF2B5EF4-FFF2-40B4-BE49-F238E27FC236}">
                <a16:creationId xmlns:a16="http://schemas.microsoft.com/office/drawing/2014/main" id="{40C7BB08-75BD-4D8E-A0B6-5952DD437200}"/>
              </a:ext>
            </a:extLst>
          </p:cNvPr>
          <p:cNvSpPr>
            <a:spLocks noGrp="1"/>
          </p:cNvSpPr>
          <p:nvPr>
            <p:ph type="body" idx="1"/>
          </p:nvPr>
        </p:nvSpPr>
        <p:spPr>
          <a:xfrm>
            <a:off x="1371600" y="3149600"/>
            <a:ext cx="22993946" cy="9296400"/>
          </a:xfrm>
        </p:spPr>
        <p:txBody>
          <a:bodyPr/>
          <a:lstStyle/>
          <a:p>
            <a:pPr marL="0" indent="0">
              <a:buNone/>
            </a:pPr>
            <a:r>
              <a:rPr lang="en-US" u="sng" dirty="0"/>
              <a:t>Scripture 	Name of Person	Reputation	Gender 	Influence?</a:t>
            </a:r>
          </a:p>
          <a:p>
            <a:pPr marL="0" indent="0">
              <a:buNone/>
            </a:pPr>
            <a:r>
              <a:rPr lang="en-US" sz="5400" dirty="0"/>
              <a:t>Mat 9:9-13	Matthew				Bad				Male			Family &amp; Tax men</a:t>
            </a:r>
          </a:p>
          <a:p>
            <a:pPr marL="0" indent="0">
              <a:buNone/>
            </a:pPr>
            <a:r>
              <a:rPr lang="en-US" sz="5400" dirty="0"/>
              <a:t>John 4:1-30	 Sam woman			Bad				Female		Whole town!</a:t>
            </a:r>
          </a:p>
          <a:p>
            <a:pPr marL="0" indent="0">
              <a:buNone/>
            </a:pPr>
            <a:r>
              <a:rPr lang="en-US" sz="5400" dirty="0"/>
              <a:t>John 4:43-54   							Good?			Male			Whole household	</a:t>
            </a:r>
          </a:p>
          <a:p>
            <a:pPr marL="0" indent="0">
              <a:buNone/>
            </a:pPr>
            <a:r>
              <a:rPr lang="en-US" sz="5400" dirty="0"/>
              <a:t>Luke 8:26-39							Very bad		Male			10 towns/region</a:t>
            </a:r>
          </a:p>
          <a:p>
            <a:pPr marL="0" indent="0">
              <a:buNone/>
            </a:pPr>
            <a:r>
              <a:rPr lang="en-US" sz="5400" dirty="0"/>
              <a:t>Luke 7:11-15							Good				Female		Only her &amp; son</a:t>
            </a:r>
          </a:p>
          <a:p>
            <a:pPr marL="0" indent="0">
              <a:buNone/>
            </a:pPr>
            <a:endParaRPr lang="en-US" sz="5400" dirty="0"/>
          </a:p>
        </p:txBody>
      </p:sp>
      <p:grpSp>
        <p:nvGrpSpPr>
          <p:cNvPr id="196" name="Group"/>
          <p:cNvGrpSpPr/>
          <p:nvPr/>
        </p:nvGrpSpPr>
        <p:grpSpPr>
          <a:xfrm>
            <a:off x="-18455" y="12042477"/>
            <a:ext cx="24384001" cy="1762126"/>
            <a:chOff x="0" y="0"/>
            <a:chExt cx="24384000" cy="1762125"/>
          </a:xfrm>
        </p:grpSpPr>
        <p:sp>
          <p:nvSpPr>
            <p:cNvPr id="193"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194"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195"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he Habits of Making Disciple Makers"/>
          <p:cNvSpPr txBox="1"/>
          <p:nvPr/>
        </p:nvSpPr>
        <p:spPr>
          <a:xfrm>
            <a:off x="-749025" y="407453"/>
            <a:ext cx="25882049" cy="12933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7200" b="0">
                <a:solidFill>
                  <a:srgbClr val="000000"/>
                </a:solidFill>
                <a:latin typeface="+mj-lt"/>
                <a:ea typeface="+mj-ea"/>
                <a:cs typeface="+mj-cs"/>
                <a:sym typeface="Futura Bold"/>
              </a:defRPr>
            </a:lvl1pPr>
          </a:lstStyle>
          <a:p>
            <a:r>
              <a:t>The Habits of Making Disciple Makers</a:t>
            </a:r>
          </a:p>
        </p:txBody>
      </p:sp>
      <p:pic>
        <p:nvPicPr>
          <p:cNvPr id="199" name="DMM Heart and Habits color.png" descr="DMM Heart and Habits color.png"/>
          <p:cNvPicPr>
            <a:picLocks noChangeAspect="1"/>
          </p:cNvPicPr>
          <p:nvPr/>
        </p:nvPicPr>
        <p:blipFill>
          <a:blip r:embed="rId3"/>
          <a:stretch>
            <a:fillRect/>
          </a:stretch>
        </p:blipFill>
        <p:spPr>
          <a:xfrm>
            <a:off x="2807900" y="1848696"/>
            <a:ext cx="18184000" cy="10018608"/>
          </a:xfrm>
          <a:prstGeom prst="rect">
            <a:avLst/>
          </a:prstGeom>
          <a:ln w="12700">
            <a:miter lim="400000"/>
          </a:ln>
        </p:spPr>
      </p:pic>
      <p:grpSp>
        <p:nvGrpSpPr>
          <p:cNvPr id="203" name="Group"/>
          <p:cNvGrpSpPr/>
          <p:nvPr/>
        </p:nvGrpSpPr>
        <p:grpSpPr>
          <a:xfrm>
            <a:off x="-18455" y="12042477"/>
            <a:ext cx="24384001" cy="1762126"/>
            <a:chOff x="0" y="0"/>
            <a:chExt cx="24384000" cy="1762125"/>
          </a:xfrm>
        </p:grpSpPr>
        <p:sp>
          <p:nvSpPr>
            <p:cNvPr id="200"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a:defRPr sz="3200" b="0">
                  <a:latin typeface="Helvetica Neue Medium"/>
                  <a:ea typeface="Helvetica Neue Medium"/>
                  <a:cs typeface="Helvetica Neue Medium"/>
                  <a:sym typeface="Helvetica Neue Medium"/>
                </a:defRPr>
              </a:pPr>
              <a:endParaRPr/>
            </a:p>
          </p:txBody>
        </p:sp>
        <p:pic>
          <p:nvPicPr>
            <p:cNvPr id="201" name="logo black white letters.png" descr="logo black white letters.png"/>
            <p:cNvPicPr>
              <a:picLocks noChangeAspect="1"/>
            </p:cNvPicPr>
            <p:nvPr/>
          </p:nvPicPr>
          <p:blipFill>
            <a:blip r:embed="rId4"/>
            <a:stretch>
              <a:fillRect/>
            </a:stretch>
          </p:blipFill>
          <p:spPr>
            <a:xfrm>
              <a:off x="18039754" y="144462"/>
              <a:ext cx="6019801" cy="1473201"/>
            </a:xfrm>
            <a:prstGeom prst="rect">
              <a:avLst/>
            </a:prstGeom>
            <a:ln w="12700" cap="flat">
              <a:noFill/>
              <a:miter lim="400000"/>
            </a:ln>
            <a:effectLst/>
          </p:spPr>
        </p:pic>
        <p:sp>
          <p:nvSpPr>
            <p:cNvPr id="202"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a:defRPr sz="3000" b="1"/>
              </a:pPr>
              <a:r>
                <a:rPr sz="1800" b="0"/>
                <a:t>© New Generations 2020</a:t>
              </a: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he Discovery Group Format"/>
          <p:cNvSpPr txBox="1">
            <a:spLocks noGrp="1"/>
          </p:cNvSpPr>
          <p:nvPr>
            <p:ph type="title"/>
          </p:nvPr>
        </p:nvSpPr>
        <p:spPr>
          <a:prstGeom prst="rect">
            <a:avLst/>
          </a:prstGeom>
        </p:spPr>
        <p:txBody>
          <a:bodyPr>
            <a:normAutofit/>
          </a:bodyPr>
          <a:lstStyle>
            <a:lvl1pPr defTabSz="792479">
              <a:defRPr sz="10752"/>
            </a:lvl1pPr>
          </a:lstStyle>
          <a:p>
            <a:r>
              <a:rPr lang="en-US" dirty="0"/>
              <a:t>7-Question </a:t>
            </a:r>
            <a:r>
              <a:rPr dirty="0"/>
              <a:t>Discovery Group</a:t>
            </a:r>
          </a:p>
        </p:txBody>
      </p:sp>
      <p:sp>
        <p:nvSpPr>
          <p:cNvPr id="208" name="How did you do with what you learned last week?…"/>
          <p:cNvSpPr txBox="1">
            <a:spLocks noGrp="1"/>
          </p:cNvSpPr>
          <p:nvPr>
            <p:ph type="body" idx="1"/>
          </p:nvPr>
        </p:nvSpPr>
        <p:spPr>
          <a:xfrm>
            <a:off x="1689100" y="2930358"/>
            <a:ext cx="21005800" cy="10472821"/>
          </a:xfrm>
          <a:prstGeom prst="rect">
            <a:avLst/>
          </a:prstGeom>
        </p:spPr>
        <p:txBody>
          <a:bodyPr anchor="t">
            <a:normAutofit fontScale="92500" lnSpcReduction="10000"/>
          </a:bodyPr>
          <a:lstStyle/>
          <a:p>
            <a:pPr marL="889000" indent="-889000" defTabSz="619125">
              <a:spcBef>
                <a:spcPts val="4400"/>
              </a:spcBef>
              <a:buSzPct val="100000"/>
              <a:buAutoNum type="arabicPeriod"/>
              <a:defRPr sz="4800"/>
            </a:pPr>
            <a:r>
              <a:rPr lang="en-US" dirty="0"/>
              <a:t>Ask: </a:t>
            </a:r>
            <a:r>
              <a:rPr dirty="0"/>
              <a:t>What are you thankful for?</a:t>
            </a:r>
            <a:endParaRPr lang="en-US" dirty="0"/>
          </a:p>
          <a:p>
            <a:pPr marL="889000" indent="-889000" defTabSz="619125">
              <a:spcBef>
                <a:spcPts val="4400"/>
              </a:spcBef>
              <a:buSzPct val="100000"/>
              <a:buAutoNum type="arabicPeriod"/>
              <a:defRPr sz="4800"/>
            </a:pPr>
            <a:r>
              <a:rPr lang="en-US" dirty="0"/>
              <a:t>Ask: </a:t>
            </a:r>
            <a:r>
              <a:rPr dirty="0"/>
              <a:t>What is </a:t>
            </a:r>
            <a:r>
              <a:rPr lang="en-US" dirty="0"/>
              <a:t>a</a:t>
            </a:r>
            <a:r>
              <a:rPr dirty="0"/>
              <a:t> challenge or problem you are facing today</a:t>
            </a:r>
            <a:r>
              <a:rPr lang="en-US" dirty="0"/>
              <a:t>?</a:t>
            </a:r>
          </a:p>
          <a:p>
            <a:pPr marL="889000" indent="-889000" defTabSz="619125">
              <a:spcBef>
                <a:spcPts val="4400"/>
              </a:spcBef>
              <a:buSzPct val="100000"/>
              <a:buAutoNum type="arabicPeriod"/>
              <a:defRPr sz="4800"/>
            </a:pPr>
            <a:r>
              <a:rPr lang="en-US" dirty="0"/>
              <a:t>Ask: What did you do to obey what you learned last week?</a:t>
            </a:r>
          </a:p>
          <a:p>
            <a:pPr marL="0" indent="0" defTabSz="619125">
              <a:spcBef>
                <a:spcPts val="4400"/>
              </a:spcBef>
              <a:buSzPct val="100000"/>
              <a:buNone/>
              <a:defRPr sz="4800"/>
            </a:pPr>
            <a:r>
              <a:rPr lang="en-US" dirty="0"/>
              <a:t>READ the text. Have everyone RETELL it. Then Discuss…</a:t>
            </a:r>
          </a:p>
          <a:p>
            <a:pPr marL="0" indent="0" defTabSz="619125">
              <a:spcBef>
                <a:spcPts val="4400"/>
              </a:spcBef>
              <a:buSzPct val="100000"/>
              <a:buNone/>
              <a:defRPr sz="4800"/>
            </a:pPr>
            <a:r>
              <a:rPr lang="en-US" dirty="0"/>
              <a:t>4.    Discuss: </a:t>
            </a:r>
            <a:r>
              <a:rPr dirty="0"/>
              <a:t>What is God </a:t>
            </a:r>
            <a:r>
              <a:rPr lang="en-US" dirty="0"/>
              <a:t>teaching us about himself in this passage</a:t>
            </a:r>
            <a:r>
              <a:rPr dirty="0"/>
              <a:t>?</a:t>
            </a:r>
            <a:endParaRPr lang="en-US" dirty="0"/>
          </a:p>
          <a:p>
            <a:pPr marL="0" indent="0" defTabSz="619125">
              <a:spcBef>
                <a:spcPts val="4400"/>
              </a:spcBef>
              <a:buSzPct val="100000"/>
              <a:buNone/>
              <a:defRPr sz="4800"/>
            </a:pPr>
            <a:r>
              <a:rPr lang="en-US" dirty="0"/>
              <a:t>5.    Discuss: What is God teaching us about humans/ourselves in this passage?</a:t>
            </a:r>
          </a:p>
          <a:p>
            <a:pPr marL="0" indent="0" defTabSz="619125">
              <a:spcBef>
                <a:spcPts val="4400"/>
              </a:spcBef>
              <a:buSzPct val="100000"/>
              <a:buNone/>
              <a:defRPr sz="4800"/>
            </a:pPr>
            <a:r>
              <a:rPr lang="en-US" dirty="0"/>
              <a:t>6.    Ask: What do you think you need to do differently in response to God’s Word? “I will…”</a:t>
            </a:r>
          </a:p>
          <a:p>
            <a:pPr marL="914400" indent="-914400" defTabSz="619125">
              <a:spcBef>
                <a:spcPts val="4400"/>
              </a:spcBef>
              <a:buSzPct val="100000"/>
              <a:buAutoNum type="arabicPeriod" startAt="7"/>
              <a:defRPr sz="4800"/>
            </a:pPr>
            <a:r>
              <a:rPr lang="en-US" dirty="0"/>
              <a:t>Ask:  </a:t>
            </a:r>
            <a:r>
              <a:rPr dirty="0"/>
              <a:t>With whom will you share what you learned this week?</a:t>
            </a:r>
            <a:endParaRPr lang="en-US" dirty="0"/>
          </a:p>
          <a:p>
            <a:pPr marL="0" indent="0" defTabSz="619125">
              <a:spcBef>
                <a:spcPts val="4400"/>
              </a:spcBef>
              <a:buSzPct val="100000"/>
              <a:buNone/>
              <a:defRPr sz="4800"/>
            </a:pPr>
            <a:r>
              <a:rPr lang="en-US" dirty="0"/>
              <a:t>[Write down answers to Questions 6 &amp; 7 so you can ask them next time.]</a:t>
            </a:r>
            <a:endParaRPr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A6FCA-AF31-D2B1-2FCB-47C87F29A943}"/>
              </a:ext>
            </a:extLst>
          </p:cNvPr>
          <p:cNvSpPr>
            <a:spLocks noGrp="1"/>
          </p:cNvSpPr>
          <p:nvPr>
            <p:ph type="title"/>
          </p:nvPr>
        </p:nvSpPr>
        <p:spPr/>
        <p:txBody>
          <a:bodyPr/>
          <a:lstStyle/>
          <a:p>
            <a:r>
              <a:rPr lang="en-US" dirty="0"/>
              <a:t>Psalm 1:1-3</a:t>
            </a:r>
          </a:p>
        </p:txBody>
      </p:sp>
      <p:sp>
        <p:nvSpPr>
          <p:cNvPr id="3" name="Text Placeholder 2">
            <a:extLst>
              <a:ext uri="{FF2B5EF4-FFF2-40B4-BE49-F238E27FC236}">
                <a16:creationId xmlns:a16="http://schemas.microsoft.com/office/drawing/2014/main" id="{3A8F5745-F10E-3CD1-0B91-22BE62B062E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0119269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8" name="Discovery Group Tips"/>
          <p:cNvSpPr txBox="1">
            <a:spLocks noGrp="1"/>
          </p:cNvSpPr>
          <p:nvPr>
            <p:ph type="title"/>
          </p:nvPr>
        </p:nvSpPr>
        <p:spPr>
          <a:prstGeom prst="rect">
            <a:avLst/>
          </a:prstGeom>
        </p:spPr>
        <p:txBody>
          <a:bodyPr/>
          <a:lstStyle/>
          <a:p>
            <a:r>
              <a:t>Discovery Group Tips</a:t>
            </a:r>
          </a:p>
        </p:txBody>
      </p:sp>
      <p:sp>
        <p:nvSpPr>
          <p:cNvPr id="269" name="Stick with one passage. Why?…"/>
          <p:cNvSpPr txBox="1">
            <a:spLocks noGrp="1"/>
          </p:cNvSpPr>
          <p:nvPr>
            <p:ph type="body" idx="1"/>
          </p:nvPr>
        </p:nvSpPr>
        <p:spPr>
          <a:xfrm>
            <a:off x="1108001" y="3149600"/>
            <a:ext cx="23276000" cy="9368241"/>
          </a:xfrm>
          <a:prstGeom prst="rect">
            <a:avLst/>
          </a:prstGeom>
        </p:spPr>
        <p:txBody>
          <a:bodyPr>
            <a:normAutofit lnSpcReduction="10000"/>
          </a:bodyPr>
          <a:lstStyle/>
          <a:p>
            <a:pPr marL="431800" indent="-431800" defTabSz="561340">
              <a:spcBef>
                <a:spcPts val="4000"/>
              </a:spcBef>
              <a:defRPr sz="5848"/>
            </a:pPr>
            <a:r>
              <a:rPr lang="en-US" dirty="0"/>
              <a:t> </a:t>
            </a:r>
            <a:r>
              <a:rPr dirty="0"/>
              <a:t>Stick with one passage. </a:t>
            </a:r>
            <a:r>
              <a:rPr lang="en-US" dirty="0"/>
              <a:t>No jumping around. </a:t>
            </a:r>
            <a:r>
              <a:rPr dirty="0"/>
              <a:t>Why?</a:t>
            </a:r>
            <a:endParaRPr lang="en-US" dirty="0"/>
          </a:p>
          <a:p>
            <a:pPr marL="431800" indent="-431800" defTabSz="561340">
              <a:spcBef>
                <a:spcPts val="4000"/>
              </a:spcBef>
              <a:defRPr sz="5848"/>
            </a:pPr>
            <a:r>
              <a:rPr lang="en-US" dirty="0"/>
              <a:t> No preaching! No “teaching”! </a:t>
            </a:r>
            <a:r>
              <a:rPr dirty="0"/>
              <a:t>Why?</a:t>
            </a:r>
            <a:endParaRPr lang="en-US" dirty="0"/>
          </a:p>
          <a:p>
            <a:pPr marL="431800" indent="-431800" defTabSz="561340">
              <a:spcBef>
                <a:spcPts val="4000"/>
              </a:spcBef>
              <a:defRPr sz="5848"/>
            </a:pPr>
            <a:r>
              <a:rPr lang="en-US" dirty="0"/>
              <a:t> </a:t>
            </a:r>
            <a:r>
              <a:rPr dirty="0"/>
              <a:t>Pass off the facilitation </a:t>
            </a:r>
            <a:r>
              <a:rPr lang="en-US" dirty="0"/>
              <a:t>(</a:t>
            </a:r>
            <a:r>
              <a:rPr dirty="0"/>
              <a:t>almost</a:t>
            </a:r>
            <a:r>
              <a:rPr lang="en-US" dirty="0"/>
              <a:t>)</a:t>
            </a:r>
            <a:r>
              <a:rPr dirty="0"/>
              <a:t> immediately. Why?</a:t>
            </a:r>
            <a:endParaRPr lang="en-US" dirty="0"/>
          </a:p>
          <a:p>
            <a:pPr marL="431800" indent="-431800" defTabSz="561340">
              <a:spcBef>
                <a:spcPts val="4000"/>
              </a:spcBef>
              <a:defRPr sz="5848"/>
            </a:pPr>
            <a:r>
              <a:rPr lang="en-US" dirty="0"/>
              <a:t> M</a:t>
            </a:r>
            <a:r>
              <a:rPr dirty="0"/>
              <a:t>eet </a:t>
            </a:r>
            <a:r>
              <a:rPr lang="en-US" dirty="0"/>
              <a:t>in their home/place</a:t>
            </a:r>
            <a:r>
              <a:rPr dirty="0"/>
              <a:t>. Why?</a:t>
            </a:r>
            <a:endParaRPr lang="en-US" dirty="0"/>
          </a:p>
          <a:p>
            <a:pPr marL="431800" indent="-431800" defTabSz="561340">
              <a:spcBef>
                <a:spcPts val="4000"/>
              </a:spcBef>
              <a:defRPr sz="5848"/>
            </a:pPr>
            <a:r>
              <a:rPr lang="en-US" dirty="0"/>
              <a:t> </a:t>
            </a:r>
            <a:r>
              <a:rPr dirty="0"/>
              <a:t>Anyone can ask, “Where did you see that in this passage?”</a:t>
            </a:r>
            <a:r>
              <a:rPr lang="en-US" dirty="0"/>
              <a:t> Why?</a:t>
            </a:r>
          </a:p>
          <a:p>
            <a:pPr marL="431800" indent="-431800" defTabSz="561340">
              <a:spcBef>
                <a:spcPts val="4000"/>
              </a:spcBef>
              <a:defRPr sz="5848"/>
            </a:pPr>
            <a:r>
              <a:rPr lang="en-US" dirty="0"/>
              <a:t> When confused, don’t be Bible-answer person! Say, “I think that will become more clear in the weeks ahead.” Why? </a:t>
            </a:r>
            <a:br>
              <a:rPr dirty="0"/>
            </a:br>
            <a:endParaRPr dirty="0"/>
          </a:p>
        </p:txBody>
      </p:sp>
      <p:grpSp>
        <p:nvGrpSpPr>
          <p:cNvPr id="273" name="Group"/>
          <p:cNvGrpSpPr/>
          <p:nvPr/>
        </p:nvGrpSpPr>
        <p:grpSpPr>
          <a:xfrm>
            <a:off x="0" y="11968541"/>
            <a:ext cx="24384000" cy="1762126"/>
            <a:chOff x="0" y="0"/>
            <a:chExt cx="24384000" cy="1762125"/>
          </a:xfrm>
        </p:grpSpPr>
        <p:sp>
          <p:nvSpPr>
            <p:cNvPr id="270"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71"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72"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23293294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8" name="Discovery Group Tips"/>
          <p:cNvSpPr txBox="1">
            <a:spLocks noGrp="1"/>
          </p:cNvSpPr>
          <p:nvPr>
            <p:ph type="title"/>
          </p:nvPr>
        </p:nvSpPr>
        <p:spPr>
          <a:prstGeom prst="rect">
            <a:avLst/>
          </a:prstGeom>
        </p:spPr>
        <p:txBody>
          <a:bodyPr/>
          <a:lstStyle/>
          <a:p>
            <a:r>
              <a:rPr lang="en-US" dirty="0"/>
              <a:t>More </a:t>
            </a:r>
            <a:r>
              <a:rPr dirty="0"/>
              <a:t>Tips</a:t>
            </a:r>
          </a:p>
        </p:txBody>
      </p:sp>
      <p:sp>
        <p:nvSpPr>
          <p:cNvPr id="269" name="Stick with one passage. Why?…"/>
          <p:cNvSpPr txBox="1">
            <a:spLocks noGrp="1"/>
          </p:cNvSpPr>
          <p:nvPr>
            <p:ph type="body" idx="1"/>
          </p:nvPr>
        </p:nvSpPr>
        <p:spPr>
          <a:xfrm>
            <a:off x="1108001" y="3149600"/>
            <a:ext cx="23276000" cy="9368241"/>
          </a:xfrm>
          <a:prstGeom prst="rect">
            <a:avLst/>
          </a:prstGeom>
        </p:spPr>
        <p:txBody>
          <a:bodyPr>
            <a:normAutofit/>
          </a:bodyPr>
          <a:lstStyle/>
          <a:p>
            <a:pPr marL="431800" indent="-431800" defTabSz="561340">
              <a:spcBef>
                <a:spcPts val="4000"/>
              </a:spcBef>
              <a:defRPr sz="5848"/>
            </a:pPr>
            <a:r>
              <a:rPr lang="en-US" dirty="0"/>
              <a:t> Make sure you save time for the application questions. Why? </a:t>
            </a:r>
          </a:p>
          <a:p>
            <a:pPr marL="431800" indent="-431800" defTabSz="561340">
              <a:spcBef>
                <a:spcPts val="4000"/>
              </a:spcBef>
              <a:defRPr sz="5848"/>
            </a:pPr>
            <a:r>
              <a:rPr lang="en-US" dirty="0"/>
              <a:t> You don’t have to cover the whole passage each week. Why?</a:t>
            </a:r>
          </a:p>
          <a:p>
            <a:pPr marL="431800" indent="-431800" defTabSz="561340">
              <a:spcBef>
                <a:spcPts val="4000"/>
              </a:spcBef>
              <a:defRPr sz="5848"/>
            </a:pPr>
            <a:r>
              <a:rPr lang="en-US" dirty="0"/>
              <a:t> If people share too long in Questions 1-2, tell them to answer each with only 1 sentence. Then model it to them by going first. Why?</a:t>
            </a:r>
          </a:p>
          <a:p>
            <a:pPr marL="431800" indent="-431800" defTabSz="561340">
              <a:spcBef>
                <a:spcPts val="4000"/>
              </a:spcBef>
              <a:defRPr sz="5848"/>
            </a:pPr>
            <a:r>
              <a:rPr lang="en-US" dirty="0"/>
              <a:t> If someone dominates, go in a circle or call on people (don’t just let people answer freely). Why?</a:t>
            </a:r>
          </a:p>
          <a:p>
            <a:pPr marL="431800" indent="-431800" defTabSz="561340">
              <a:spcBef>
                <a:spcPts val="4000"/>
              </a:spcBef>
              <a:defRPr sz="5848"/>
            </a:pPr>
            <a:r>
              <a:rPr lang="en-US" dirty="0"/>
              <a:t> Let them talk most of the time, not you. Why?</a:t>
            </a:r>
            <a:br>
              <a:rPr dirty="0"/>
            </a:br>
            <a:endParaRPr dirty="0"/>
          </a:p>
        </p:txBody>
      </p:sp>
      <p:grpSp>
        <p:nvGrpSpPr>
          <p:cNvPr id="273" name="Group"/>
          <p:cNvGrpSpPr/>
          <p:nvPr/>
        </p:nvGrpSpPr>
        <p:grpSpPr>
          <a:xfrm>
            <a:off x="0" y="11968541"/>
            <a:ext cx="24384000" cy="1762126"/>
            <a:chOff x="0" y="0"/>
            <a:chExt cx="24384000" cy="1762125"/>
          </a:xfrm>
        </p:grpSpPr>
        <p:sp>
          <p:nvSpPr>
            <p:cNvPr id="270"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71"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72"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42498671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6" name="Discovery Group Debrief (Benefits?)"/>
          <p:cNvSpPr txBox="1">
            <a:spLocks noGrp="1"/>
          </p:cNvSpPr>
          <p:nvPr>
            <p:ph type="title"/>
          </p:nvPr>
        </p:nvSpPr>
        <p:spPr>
          <a:xfrm>
            <a:off x="4707730" y="4475183"/>
            <a:ext cx="16323470" cy="1428751"/>
          </a:xfrm>
          <a:prstGeom prst="rect">
            <a:avLst/>
          </a:prstGeom>
        </p:spPr>
        <p:txBody>
          <a:bodyPr>
            <a:normAutofit fontScale="90000"/>
          </a:bodyPr>
          <a:lstStyle>
            <a:lvl1pPr defTabSz="1975054">
              <a:defRPr sz="6804" b="0" spc="-136">
                <a:latin typeface="+mj-lt"/>
                <a:ea typeface="+mj-ea"/>
                <a:cs typeface="+mj-cs"/>
                <a:sym typeface="Futura Bold"/>
              </a:defRPr>
            </a:lvl1pPr>
          </a:lstStyle>
          <a:p>
            <a:pPr algn="ctr"/>
            <a:r>
              <a:rPr sz="11500" dirty="0"/>
              <a:t>Discovery Group</a:t>
            </a:r>
            <a:r>
              <a:rPr lang="en-US" sz="11500" dirty="0"/>
              <a:t> Story List Examples</a:t>
            </a:r>
            <a:endParaRPr sz="11500" dirty="0"/>
          </a:p>
        </p:txBody>
      </p:sp>
      <p:grpSp>
        <p:nvGrpSpPr>
          <p:cNvPr id="241" name="Group"/>
          <p:cNvGrpSpPr/>
          <p:nvPr/>
        </p:nvGrpSpPr>
        <p:grpSpPr>
          <a:xfrm>
            <a:off x="-18455" y="12042477"/>
            <a:ext cx="24384001" cy="1762126"/>
            <a:chOff x="0" y="0"/>
            <a:chExt cx="24384000" cy="1762125"/>
          </a:xfrm>
        </p:grpSpPr>
        <p:sp>
          <p:nvSpPr>
            <p:cNvPr id="238" name="Rectangle"/>
            <p:cNvSpPr/>
            <p:nvPr/>
          </p:nvSpPr>
          <p:spPr>
            <a:xfrm>
              <a:off x="0" y="0"/>
              <a:ext cx="24384000" cy="1762125"/>
            </a:xfrm>
            <a:prstGeom prst="rect">
              <a:avLst/>
            </a:prstGeom>
            <a:solidFill>
              <a:srgbClr val="000000"/>
            </a:solidFill>
            <a:ln w="12700" cap="flat">
              <a:noFill/>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latin typeface="Helvetica Neue Medium"/>
                  <a:ea typeface="Helvetica Neue Medium"/>
                  <a:cs typeface="Helvetica Neue Medium"/>
                  <a:sym typeface="Helvetica Neue Medium"/>
                </a:defRPr>
              </a:pPr>
              <a:endParaRPr kumimoji="0" sz="3200" b="0" i="0" u="none" strike="noStrike" kern="0" cap="none" spc="0" normalizeH="0" baseline="0" noProof="0">
                <a:ln>
                  <a:noFill/>
                </a:ln>
                <a:solidFill>
                  <a:srgbClr val="FFFFFF"/>
                </a:solidFill>
                <a:effectLst/>
                <a:uLnTx/>
                <a:uFillTx/>
                <a:latin typeface="Helvetica Neue Medium"/>
                <a:sym typeface="Helvetica Neue Medium"/>
              </a:endParaRPr>
            </a:p>
          </p:txBody>
        </p:sp>
        <p:pic>
          <p:nvPicPr>
            <p:cNvPr id="239" name="logo black white letters.png" descr="logo black white letters.png"/>
            <p:cNvPicPr>
              <a:picLocks noChangeAspect="1"/>
            </p:cNvPicPr>
            <p:nvPr/>
          </p:nvPicPr>
          <p:blipFill>
            <a:blip r:embed="rId3"/>
            <a:stretch>
              <a:fillRect/>
            </a:stretch>
          </p:blipFill>
          <p:spPr>
            <a:xfrm>
              <a:off x="18039754" y="144462"/>
              <a:ext cx="6019801" cy="1473201"/>
            </a:xfrm>
            <a:prstGeom prst="rect">
              <a:avLst/>
            </a:prstGeom>
            <a:ln w="12700" cap="flat">
              <a:noFill/>
              <a:miter lim="400000"/>
            </a:ln>
            <a:effectLst/>
          </p:spPr>
        </p:pic>
        <p:sp>
          <p:nvSpPr>
            <p:cNvPr id="240" name="© New Generations 2020"/>
            <p:cNvSpPr txBox="1"/>
            <p:nvPr/>
          </p:nvSpPr>
          <p:spPr>
            <a:xfrm>
              <a:off x="1108000" y="693762"/>
              <a:ext cx="2697709" cy="3746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800" b="0"/>
              </a:lvl1pPr>
            </a:lstStyle>
            <a:p>
              <a:pPr marL="0" marR="0" lvl="0" indent="0" algn="ctr" defTabSz="825500" rtl="0" eaLnBrk="1" fontAlgn="auto" latinLnBrk="0" hangingPunct="0">
                <a:lnSpc>
                  <a:spcPct val="100000"/>
                </a:lnSpc>
                <a:spcBef>
                  <a:spcPts val="0"/>
                </a:spcBef>
                <a:spcAft>
                  <a:spcPts val="0"/>
                </a:spcAft>
                <a:buClrTx/>
                <a:buSzTx/>
                <a:buFontTx/>
                <a:buNone/>
                <a:tabLst/>
                <a:defRPr sz="3000" b="1"/>
              </a:pPr>
              <a:r>
                <a:rPr kumimoji="0" sz="1800" b="0" i="0" u="none" strike="noStrike" kern="0" cap="none" spc="0" normalizeH="0" baseline="0" noProof="0">
                  <a:ln>
                    <a:noFill/>
                  </a:ln>
                  <a:solidFill>
                    <a:srgbClr val="FFFFFF"/>
                  </a:solidFill>
                  <a:effectLst/>
                  <a:uLnTx/>
                  <a:uFillTx/>
                  <a:latin typeface="Helvetica Neue"/>
                  <a:sym typeface="Helvetica Neue"/>
                </a:rPr>
                <a:t>© New Generations 2020</a:t>
              </a:r>
            </a:p>
          </p:txBody>
        </p:sp>
      </p:grpSp>
    </p:spTree>
    <p:extLst>
      <p:ext uri="{BB962C8B-B14F-4D97-AF65-F5344CB8AC3E}">
        <p14:creationId xmlns:p14="http://schemas.microsoft.com/office/powerpoint/2010/main" val="1560887642"/>
      </p:ext>
    </p:extLst>
  </p:cSld>
  <p:clrMapOvr>
    <a:masterClrMapping/>
  </p:clrMapOvr>
  <p:transition spd="med"/>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Futura Bold"/>
        <a:ea typeface="Futura Bold"/>
        <a:cs typeface="Futura Bold"/>
      </a:majorFont>
      <a:minorFont>
        <a:latin typeface="Helvetica Neue"/>
        <a:ea typeface="Helvetica Neue"/>
        <a:cs typeface="Helvetica Neue"/>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Futura Bold"/>
        <a:ea typeface="Futura Bold"/>
        <a:cs typeface="Futura Bold"/>
      </a:majorFont>
      <a:minorFont>
        <a:latin typeface="Helvetica Neue"/>
        <a:ea typeface="Helvetica Neue"/>
        <a:cs typeface="Helvetica Neue"/>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756</TotalTime>
  <Words>1555</Words>
  <Application>Microsoft Office PowerPoint</Application>
  <PresentationFormat>Custom</PresentationFormat>
  <Paragraphs>138</Paragraphs>
  <Slides>22</Slides>
  <Notes>19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Futura</vt:lpstr>
      <vt:lpstr>Futura Bold</vt:lpstr>
      <vt:lpstr>Helvetica Neue</vt:lpstr>
      <vt:lpstr>Helvetica Neue Light</vt:lpstr>
      <vt:lpstr>Helvetica Neue Medium</vt:lpstr>
      <vt:lpstr>Museo Slab 500</vt:lpstr>
      <vt:lpstr>Black</vt:lpstr>
      <vt:lpstr>Document</vt:lpstr>
      <vt:lpstr>PowerPoint Presentation</vt:lpstr>
      <vt:lpstr>Homework Discussion</vt:lpstr>
      <vt:lpstr>Other examples of PoP</vt:lpstr>
      <vt:lpstr>PowerPoint Presentation</vt:lpstr>
      <vt:lpstr>7-Question Discovery Group</vt:lpstr>
      <vt:lpstr>Psalm 1:1-3</vt:lpstr>
      <vt:lpstr>Discovery Group Tips</vt:lpstr>
      <vt:lpstr>More Tips</vt:lpstr>
      <vt:lpstr>Discovery Group Story List Examples</vt:lpstr>
      <vt:lpstr>10 Stories of Hope (for North Americans)</vt:lpstr>
      <vt:lpstr>For Muslims </vt:lpstr>
      <vt:lpstr>Why use more stories for Muslims?</vt:lpstr>
      <vt:lpstr>How about Hindus and Buddhists??</vt:lpstr>
      <vt:lpstr>What story would be appropriate for your people now?</vt:lpstr>
      <vt:lpstr>How do you get people to do a group with you?</vt:lpstr>
      <vt:lpstr>A ‘best practice’ for–  Communication Application Multiplication</vt:lpstr>
      <vt:lpstr>PowerPoint Presentation</vt:lpstr>
      <vt:lpstr>Discovery Group debrief</vt:lpstr>
      <vt:lpstr>What are the benefits of using the Discovery Group format?</vt:lpstr>
      <vt:lpstr>Discovery Group Debrief (Benefits?)</vt:lpstr>
      <vt:lpstr>Discovery Group Debrief (Challenges?)</vt:lpstr>
      <vt:lpstr>Your Assignments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heidenreich</dc:creator>
  <cp:lastModifiedBy>Dave</cp:lastModifiedBy>
  <cp:revision>15</cp:revision>
  <dcterms:modified xsi:type="dcterms:W3CDTF">2023-11-16T14:15:13Z</dcterms:modified>
</cp:coreProperties>
</file>